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xml" ContentType="application/inkml+xml"/>
  <Override PartName="/ppt/notesSlides/notesSlide37.xml" ContentType="application/vnd.openxmlformats-officedocument.presentationml.notesSlide+xml"/>
  <Override PartName="/ppt/ink/ink2.xml" ContentType="application/inkml+xml"/>
  <Override PartName="/ppt/notesSlides/notesSlide38.xml" ContentType="application/vnd.openxmlformats-officedocument.presentationml.notesSlide+xml"/>
  <Override PartName="/ppt/ink/ink3.xml" ContentType="application/inkml+xml"/>
  <Override PartName="/ppt/notesSlides/notesSlide39.xml" ContentType="application/vnd.openxmlformats-officedocument.presentationml.notesSlide+xml"/>
  <Override PartName="/ppt/ink/ink4.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handoutMasterIdLst>
    <p:handoutMasterId r:id="rId86"/>
  </p:handoutMasterIdLst>
  <p:sldIdLst>
    <p:sldId id="364" r:id="rId2"/>
    <p:sldId id="387" r:id="rId3"/>
    <p:sldId id="471" r:id="rId4"/>
    <p:sldId id="265" r:id="rId5"/>
    <p:sldId id="348" r:id="rId6"/>
    <p:sldId id="388" r:id="rId7"/>
    <p:sldId id="366" r:id="rId8"/>
    <p:sldId id="368" r:id="rId9"/>
    <p:sldId id="470" r:id="rId10"/>
    <p:sldId id="349" r:id="rId11"/>
    <p:sldId id="639" r:id="rId12"/>
    <p:sldId id="641" r:id="rId13"/>
    <p:sldId id="642" r:id="rId14"/>
    <p:sldId id="644" r:id="rId15"/>
    <p:sldId id="623" r:id="rId16"/>
    <p:sldId id="622" r:id="rId17"/>
    <p:sldId id="423" r:id="rId18"/>
    <p:sldId id="426" r:id="rId19"/>
    <p:sldId id="425" r:id="rId20"/>
    <p:sldId id="432" r:id="rId21"/>
    <p:sldId id="437" r:id="rId22"/>
    <p:sldId id="433" r:id="rId23"/>
    <p:sldId id="434" r:id="rId24"/>
    <p:sldId id="435" r:id="rId25"/>
    <p:sldId id="436" r:id="rId26"/>
    <p:sldId id="429" r:id="rId27"/>
    <p:sldId id="516" r:id="rId28"/>
    <p:sldId id="524" r:id="rId29"/>
    <p:sldId id="526" r:id="rId30"/>
    <p:sldId id="525" r:id="rId31"/>
    <p:sldId id="515" r:id="rId32"/>
    <p:sldId id="509" r:id="rId33"/>
    <p:sldId id="518" r:id="rId34"/>
    <p:sldId id="521" r:id="rId35"/>
    <p:sldId id="472" r:id="rId36"/>
    <p:sldId id="592" r:id="rId37"/>
    <p:sldId id="594" r:id="rId38"/>
    <p:sldId id="595" r:id="rId39"/>
    <p:sldId id="407" r:id="rId40"/>
    <p:sldId id="510" r:id="rId41"/>
    <p:sldId id="508" r:id="rId42"/>
    <p:sldId id="520" r:id="rId43"/>
    <p:sldId id="522" r:id="rId44"/>
    <p:sldId id="469" r:id="rId45"/>
    <p:sldId id="660" r:id="rId46"/>
    <p:sldId id="659" r:id="rId47"/>
    <p:sldId id="655" r:id="rId48"/>
    <p:sldId id="656" r:id="rId49"/>
    <p:sldId id="657" r:id="rId50"/>
    <p:sldId id="658" r:id="rId51"/>
    <p:sldId id="664" r:id="rId52"/>
    <p:sldId id="643" r:id="rId53"/>
    <p:sldId id="401" r:id="rId54"/>
    <p:sldId id="626" r:id="rId55"/>
    <p:sldId id="649" r:id="rId56"/>
    <p:sldId id="628" r:id="rId57"/>
    <p:sldId id="650" r:id="rId58"/>
    <p:sldId id="631" r:id="rId59"/>
    <p:sldId id="652" r:id="rId60"/>
    <p:sldId id="632" r:id="rId61"/>
    <p:sldId id="653" r:id="rId62"/>
    <p:sldId id="654" r:id="rId63"/>
    <p:sldId id="637" r:id="rId64"/>
    <p:sldId id="638" r:id="rId65"/>
    <p:sldId id="625" r:id="rId66"/>
    <p:sldId id="646" r:id="rId67"/>
    <p:sldId id="620" r:id="rId68"/>
    <p:sldId id="627" r:id="rId69"/>
    <p:sldId id="629" r:id="rId70"/>
    <p:sldId id="630" r:id="rId71"/>
    <p:sldId id="635" r:id="rId72"/>
    <p:sldId id="636" r:id="rId73"/>
    <p:sldId id="621" r:id="rId74"/>
    <p:sldId id="645" r:id="rId75"/>
    <p:sldId id="663" r:id="rId76"/>
    <p:sldId id="662" r:id="rId77"/>
    <p:sldId id="477" r:id="rId78"/>
    <p:sldId id="648" r:id="rId79"/>
    <p:sldId id="661" r:id="rId80"/>
    <p:sldId id="427" r:id="rId81"/>
    <p:sldId id="389" r:id="rId82"/>
    <p:sldId id="324" r:id="rId83"/>
    <p:sldId id="647" r:id="rId84"/>
  </p:sldIdLst>
  <p:sldSz cx="12192000" cy="6858000"/>
  <p:notesSz cx="6858000" cy="9144000"/>
  <p:custDataLst>
    <p:tags r:id="rId8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3" userDrawn="1">
          <p15:clr>
            <a:srgbClr val="A4A3A4"/>
          </p15:clr>
        </p15:guide>
        <p15:guide id="2"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FFCC"/>
    <a:srgbClr val="FFCCCC"/>
    <a:srgbClr val="00FFFF"/>
    <a:srgbClr val="FFFFFF"/>
    <a:srgbClr val="F6F7F9"/>
    <a:srgbClr val="9966FF"/>
    <a:srgbClr val="66CCFF"/>
    <a:srgbClr val="FF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627" autoAdjust="0"/>
  </p:normalViewPr>
  <p:slideViewPr>
    <p:cSldViewPr snapToGrid="0">
      <p:cViewPr varScale="1">
        <p:scale>
          <a:sx n="104" d="100"/>
          <a:sy n="104" d="100"/>
        </p:scale>
        <p:origin x="870" y="102"/>
      </p:cViewPr>
      <p:guideLst>
        <p:guide orient="horz" pos="2523"/>
        <p:guide pos="7174"/>
      </p:guideLst>
    </p:cSldViewPr>
  </p:slideViewPr>
  <p:outlineViewPr>
    <p:cViewPr>
      <p:scale>
        <a:sx n="33" d="100"/>
        <a:sy n="33" d="100"/>
      </p:scale>
      <p:origin x="0" y="-13104"/>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2025/6/15</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F8A37-D71A-1E1B-766A-3AD3CDCC3F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18B39B-6973-F650-1B76-674F323FC4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BFE122-3E4E-0A71-D7D6-00794F86CD0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9A9DD8B-AA13-F7CE-54C2-3D7F8F112E5F}"/>
              </a:ext>
            </a:extLst>
          </p:cNvPr>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3302604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351F-626D-4EED-8979-7C86ED92B5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BCC8DE-0DD9-60C2-2718-EE48DF3470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8129380-107B-CAB1-CFC3-D3CB836C4FF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CC9646B-EEE9-7CA0-64DB-CCD537B4C607}"/>
              </a:ext>
            </a:extLst>
          </p:cNvPr>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1336643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24455-25BF-4FFD-EE0A-A987BE0315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61E91-2423-60E7-F620-D8B5886810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6EFC31-9C3A-7D7D-0BAA-E6B9020AB53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A41ACF4-4C8D-FD00-992D-0A87692A220D}"/>
              </a:ext>
            </a:extLst>
          </p:cNvPr>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1503213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14</a:t>
            </a:fld>
            <a:endParaRPr lang="zh-CN" altLang="en-US"/>
          </a:p>
        </p:txBody>
      </p:sp>
    </p:spTree>
    <p:extLst>
      <p:ext uri="{BB962C8B-B14F-4D97-AF65-F5344CB8AC3E}">
        <p14:creationId xmlns:p14="http://schemas.microsoft.com/office/powerpoint/2010/main" val="1685906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805964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027228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26</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35</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36788920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0480179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25714708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2A417-0A78-C622-4AAD-5340964100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D92B97-12DF-8364-4E18-809C97E7AFC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DEF0E-8646-BC2D-4956-8AC271C1D0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9DDCB9D-2A4E-9404-CF19-BA400465162F}"/>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33822561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EDCAD-94B3-E376-5BF6-1C6D3FC56C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6D3E7D-19E1-166F-F1D3-0BD9C119B8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4B75F2D-53D6-D017-49B0-E9B0F85708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A4D8FB2-5304-3170-C6A9-6CD17570B0FE}"/>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18313135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10DF9-1B1B-4E16-59D0-556991574D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1854A1-0E11-4296-0E0A-7A86FABB12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835908-EF22-C349-24B8-BA695F9583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2EF69F4-272B-4503-B33D-A71AAF83EE21}"/>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5561607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61C79-2ECC-45D5-E4C0-AE2F33AC879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ED56AB-A57E-DECE-7889-8D06080545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6C38116-882B-320B-5013-7B128461928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CA482D3-08A5-CE9F-9433-288CE129A0E3}"/>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23285298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C7EC5-F1EC-FC63-6396-20955B1B65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6F6AD3-85A3-DA6D-CF1C-67D46591F3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80389E-C7FC-2740-58B0-2F224518AE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5BF42D9-E4B9-F9B2-21D9-4FB6B35D2624}"/>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1742574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FE8B7-75F4-276E-7CE6-FE8EAC92FB6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21E5A74-0F34-FDA5-8618-22CBC078EF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4AF92C-EB0E-70DE-404B-AAB64B7A19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525C5EC-DFED-FC6E-A1DD-2440A639444B}"/>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39194352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534DB-DF31-7AB4-AE7B-FDEAF9FFB8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EF1FC0-0494-A0C5-945D-6B6831646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B4C6F7-A72A-0B40-4B19-613988B3ABD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053CCA9-67AA-6C27-6C1F-08B5251B3508}"/>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41827964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C66F9-3FA9-EC82-F754-E0C925D490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58D95C3-45E6-BCFA-AD7D-4B94051974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4DBDEF-53E8-7AAD-514F-1218EA35B84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987F986-15B8-25AC-A3CD-DF0E8E78DFF5}"/>
              </a:ext>
            </a:extLst>
          </p:cNvPr>
          <p:cNvSpPr>
            <a:spLocks noGrp="1"/>
          </p:cNvSpPr>
          <p:nvPr>
            <p:ph type="sldNum" sz="quarter" idx="10"/>
          </p:nvPr>
        </p:nvSpPr>
        <p:spPr/>
        <p:txBody>
          <a:bodyPr/>
          <a:lstStyle/>
          <a:p>
            <a:fld id="{F4F633F3-5D0E-4770-8750-05DED033C41B}" type="slidenum">
              <a:rPr lang="zh-CN" altLang="en-US" smtClean="0"/>
              <a:t>52</a:t>
            </a:fld>
            <a:endParaRPr lang="zh-CN" altLang="en-US"/>
          </a:p>
        </p:txBody>
      </p:sp>
    </p:spTree>
    <p:extLst>
      <p:ext uri="{BB962C8B-B14F-4D97-AF65-F5344CB8AC3E}">
        <p14:creationId xmlns:p14="http://schemas.microsoft.com/office/powerpoint/2010/main" val="29177571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29ECF-E92A-55F0-6982-C6309E0A63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DA689B-21B7-78A8-28AE-284FA6158C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0E18AA-8D40-4E37-E198-CD201D8DC3A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937B702A-E4B3-39BE-DDEA-781B9A20EF75}"/>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33706203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090B1-16EA-D0E9-E6CE-C1D9D98570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48E994-218E-D90B-3820-86242A5F0A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DFCFAE-42CD-EED3-535E-70326737A0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1AE4394-8196-238A-81ED-FD22561C736A}"/>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14469237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C7534-C738-3FE0-7A11-EBA47B26F3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D8DA3-72ED-EDF8-C5A2-09EA87DE4A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30EFFE3-06C5-D29B-AEBB-4E28B330BA8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66E4D025-CCA1-623D-73CD-E72D1E1CF4D0}"/>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1441236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C577F-5C33-7228-D83F-3F9DC365C9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1513B8-40AE-8B8A-0EBC-082AEA97460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57E1F1-7BF2-DACA-AC0D-A9CC7F7608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8AE20738-C325-D971-2F9A-58474592BC8B}"/>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9848520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54A2D-2F35-653F-8698-29DA6A197B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5DB2C1-5315-A283-93D2-A47E1D49AE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5A4C92-F1A1-C8BA-4881-5EF8615EAF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4C7903DA-E0F6-DA1E-9EFA-095205EEC0DA}"/>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155223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5FC91-B330-4E7D-3D8F-ECD6D010AF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625BD6-EACB-7AC3-6C04-38AAE2C324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ED42BA4-92DB-79E2-F9CD-2B87BD9F3F6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393E5BF7-07B3-6F82-38C4-8B38A694CE4C}"/>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457177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CD5B3-D9DF-33A7-4851-EAB03F61F6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FC9A59-86CB-4A83-F334-93E534D96F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C9FAD2-AA7D-7304-C66E-B36382ECEB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73301FD4-3E8F-1A5E-04F5-7FA2E8E24E37}"/>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5775761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B361C-9435-33BB-7942-C55D013D3B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D0B53C-C440-C280-9E25-F4EF1F90F6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C3B401-90BC-8CCF-4CDA-8008C7314C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112EEF61-761B-E3A8-B1BB-232FBA6A523D}"/>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9381122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77558-4E78-6D85-4469-971340FF88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5EE0BA-FAA9-1B6B-1796-4BDA5BAC303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F14110-227A-51B8-9924-DE24107AFF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92A0599A-28E5-B94C-E653-A6652AFF74F2}"/>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1170022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DA5DF-DE0A-971A-0DF4-A97B6E9103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E80219F-58D8-F938-BA94-10DDAA01A3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576C1C3-9ED4-86DF-E422-81DBF3B4F3A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74999B2D-44DD-0D26-F667-E81339057D18}"/>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18440495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1B612-DA3D-EC75-F605-4FEF52E8A6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D1A064-B460-FCC7-4AA7-BCC1F56A2A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EECBDA0-C84E-B522-96BD-548248A21E2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1058B20E-6040-990D-6E53-D37AFD488662}"/>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28730943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89F2B-7267-2CD2-E4A3-CA5902A53F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547E54-AF79-CDD4-6CE3-4597CF66B0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C7E62F-4E4E-D8A0-B797-129AC20A25B1}"/>
              </a:ext>
            </a:extLst>
          </p:cNvPr>
          <p:cNvSpPr>
            <a:spLocks noGrp="1"/>
          </p:cNvSpPr>
          <p:nvPr>
            <p:ph type="body" idx="1"/>
          </p:nvPr>
        </p:nvSpPr>
        <p:spPr/>
        <p:txBody>
          <a:bodyPr/>
          <a:lstStyle/>
          <a:p>
            <a:r>
              <a:rPr lang="zh-TW" altLang="en-US" dirty="0"/>
              <a:t>這邊為</a:t>
            </a:r>
            <a:r>
              <a:rPr lang="en-US" altLang="zh-TW" dirty="0"/>
              <a:t>FPGA</a:t>
            </a:r>
            <a:r>
              <a:rPr lang="zh-TW" altLang="en-US" dirty="0"/>
              <a:t>實現後的效能分析，上半部的地方是吞吐量的計算方式，那吞吐量</a:t>
            </a:r>
            <a:r>
              <a:rPr lang="en-US" altLang="zh-TW" dirty="0"/>
              <a:t>=</a:t>
            </a:r>
            <a:r>
              <a:rPr lang="zh-TW" altLang="en-US" dirty="0"/>
              <a:t>橢圓曲線的金鑰長度*需要處理的資料數量*工作頻率</a:t>
            </a:r>
            <a:r>
              <a:rPr lang="en-US" altLang="zh-TW" dirty="0"/>
              <a:t>/</a:t>
            </a:r>
            <a:r>
              <a:rPr lang="zh-TW" altLang="en-US" dirty="0"/>
              <a:t>總共花費的運算週期，而橢圓曲線金鑰長度的部分，因本論文實現安全性</a:t>
            </a:r>
            <a:r>
              <a:rPr lang="en-US" altLang="zh-TW" dirty="0"/>
              <a:t>&gt;2</a:t>
            </a:r>
            <a:r>
              <a:rPr lang="en-US" altLang="zh-TW" baseline="30000" dirty="0"/>
              <a:t>128</a:t>
            </a:r>
            <a:r>
              <a:rPr lang="zh-TW" altLang="en-US" baseline="0" dirty="0"/>
              <a:t>的所有金鑰長度，所以總共有三個曲線，分別為</a:t>
            </a:r>
            <a:r>
              <a:rPr lang="en-US" altLang="zh-TW" baseline="0" dirty="0"/>
              <a:t>283</a:t>
            </a:r>
            <a:r>
              <a:rPr lang="zh-TW" altLang="en-US" baseline="0" dirty="0"/>
              <a:t> </a:t>
            </a:r>
            <a:r>
              <a:rPr lang="en-US" altLang="zh-TW" baseline="0" dirty="0"/>
              <a:t>409</a:t>
            </a:r>
            <a:r>
              <a:rPr lang="zh-TW" altLang="en-US" baseline="0" dirty="0"/>
              <a:t> </a:t>
            </a:r>
            <a:r>
              <a:rPr lang="en-US" altLang="zh-TW" baseline="0" dirty="0"/>
              <a:t>571</a:t>
            </a:r>
            <a:r>
              <a:rPr lang="zh-TW" altLang="en-US" baseline="0" dirty="0"/>
              <a:t>位元，那資料處理的數量則是取決於加密或是解密，因為加密要計算</a:t>
            </a:r>
            <a:r>
              <a:rPr lang="en-US" altLang="zh-TW" baseline="0" dirty="0"/>
              <a:t>r</a:t>
            </a:r>
            <a:r>
              <a:rPr lang="zh-TW" altLang="en-US" baseline="0" dirty="0"/>
              <a:t>、</a:t>
            </a:r>
            <a:r>
              <a:rPr lang="en-US" altLang="zh-TW" baseline="0" dirty="0"/>
              <a:t>s</a:t>
            </a:r>
            <a:r>
              <a:rPr lang="zh-TW" altLang="en-US" baseline="0" dirty="0"/>
              <a:t>兩個部分，因此</a:t>
            </a:r>
            <a:r>
              <a:rPr lang="en-US" altLang="zh-TW" baseline="0" dirty="0"/>
              <a:t>d</a:t>
            </a:r>
            <a:r>
              <a:rPr lang="zh-TW" altLang="en-US" baseline="0" dirty="0"/>
              <a:t>要輸入</a:t>
            </a:r>
            <a:r>
              <a:rPr lang="en-US" altLang="zh-TW" baseline="0" dirty="0"/>
              <a:t>2</a:t>
            </a:r>
            <a:r>
              <a:rPr lang="zh-TW" altLang="en-US" baseline="0" dirty="0"/>
              <a:t>，而解密的部分則只需要計算</a:t>
            </a:r>
            <a:r>
              <a:rPr lang="en-US" altLang="zh-TW" baseline="0" dirty="0"/>
              <a:t>v</a:t>
            </a:r>
            <a:r>
              <a:rPr lang="zh-TW" altLang="en-US" baseline="0" dirty="0"/>
              <a:t>因此</a:t>
            </a:r>
            <a:r>
              <a:rPr lang="en-US" altLang="zh-TW" baseline="0" dirty="0"/>
              <a:t>d=1</a:t>
            </a:r>
            <a:r>
              <a:rPr lang="zh-TW" altLang="en-US" baseline="0" dirty="0"/>
              <a:t>，那下面這個表格可以看到 在各個安全性的欄位都有兩種結果，是因為我在各個安全性分別實現兩種方向的結果，一種是低成本的版本，他的</a:t>
            </a:r>
            <a:r>
              <a:rPr lang="en-US" altLang="zh-TW" baseline="0" dirty="0"/>
              <a:t>LUTs</a:t>
            </a:r>
            <a:r>
              <a:rPr lang="zh-TW" altLang="en-US" baseline="0" dirty="0"/>
              <a:t>使用量會比較低一點，而另外一種則是高吞吐量的版本，在這版本中面積的部分會比低成本來的還大，但換來的是更高的吞吐量，而在表格中，吞吐量的部分分成兩種情況，最差情況下的吞吐量以及平均情況下的吞吐量，因為在數位簽章機加密中，正整數</a:t>
            </a:r>
            <a:r>
              <a:rPr lang="en-US" altLang="zh-TW" baseline="0" dirty="0"/>
              <a:t>k</a:t>
            </a:r>
            <a:r>
              <a:rPr lang="zh-TW" altLang="en-US" baseline="0" dirty="0"/>
              <a:t>是由亂數隨機選取，而</a:t>
            </a:r>
            <a:r>
              <a:rPr lang="en-US" altLang="zh-TW" baseline="0" dirty="0"/>
              <a:t>k</a:t>
            </a:r>
            <a:r>
              <a:rPr lang="zh-TW" altLang="en-US" baseline="0" dirty="0"/>
              <a:t>的大小會影響整個簽章的計算週期，因此最差的情況下設定在</a:t>
            </a:r>
            <a:r>
              <a:rPr lang="en-US" altLang="zh-TW" baseline="0" dirty="0"/>
              <a:t>k=2</a:t>
            </a:r>
            <a:r>
              <a:rPr lang="en-US" altLang="zh-TW" baseline="30000" dirty="0"/>
              <a:t>m</a:t>
            </a:r>
            <a:r>
              <a:rPr lang="zh-TW" altLang="en-US" baseline="0" dirty="0"/>
              <a:t>，而平均情況則是</a:t>
            </a:r>
            <a:r>
              <a:rPr lang="en-US" altLang="zh-TW" baseline="0" dirty="0"/>
              <a:t>k</a:t>
            </a:r>
            <a:r>
              <a:rPr lang="zh-TW" altLang="en-US" baseline="0" dirty="0"/>
              <a:t>選擇在中間值的部分</a:t>
            </a:r>
            <a:r>
              <a:rPr lang="en-US" altLang="zh-TW" baseline="0" dirty="0"/>
              <a:t>2 m/2</a:t>
            </a:r>
            <a:endParaRPr lang="en-US" altLang="zh-TW" baseline="30000" dirty="0"/>
          </a:p>
          <a:p>
            <a:endParaRPr lang="zh-CN" altLang="en-US" dirty="0"/>
          </a:p>
        </p:txBody>
      </p:sp>
      <p:sp>
        <p:nvSpPr>
          <p:cNvPr id="4" name="灯片编号占位符 3">
            <a:extLst>
              <a:ext uri="{FF2B5EF4-FFF2-40B4-BE49-F238E27FC236}">
                <a16:creationId xmlns:a16="http://schemas.microsoft.com/office/drawing/2014/main" id="{3BAFC539-61E9-FBEA-5E8C-DF6D3E69AA98}"/>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34281346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B9D08-8619-752D-7C34-8FE6AE6A8D9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9929C7-4621-3A95-36BF-4602BA8DC0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9A26A4-60AB-38F1-17E7-C849196F9D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F2DCE2A6-70E6-5804-1CB0-1715F6E66EAB}"/>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25564684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8403793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E71FA-F77E-76D1-D142-950B80D092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93EE539-2E89-15A5-E0A4-A03E989349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1380AB3-1F35-F3E7-FC62-0E1F227095E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91581364-138B-1614-075C-4B107E00C127}"/>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13107960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70433-EF7A-1331-F387-11817F70532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308D03-1E18-79E1-9696-42DE7258277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E139592-3DC9-3A49-D23D-DD7BBF0108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8D2A7D47-6CC7-44C4-22AD-810D116D552A}"/>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2763238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EEC13-9120-54C4-BD5F-A3AF728A58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6271F0-58D5-8FC7-9C71-CC460DBB5CA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90A488-6EE2-0439-0B6A-54B39752FCF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3E50F41-312D-30D5-12EE-72C6A348D402}"/>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1446301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47EE7-7E8B-0777-CA06-50135A7541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323B9A-BB2D-7163-7A54-78FCCDEED91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87759DB-4BA1-7FBE-B01C-4AE2A0FC34C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FCFAA245-9B3D-5F27-DFF3-58175A0CD343}"/>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80232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66583-ACCF-C221-EEFB-140C7D8685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B969F2E-C115-4C7C-ACF7-F609904E5A6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BD1C54-66D9-8E09-1624-9317FD1706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98A9FF0-438B-F72C-D755-ED1AB75DB371}"/>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8741055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14190767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6CA80-7774-8BB1-E262-1D51511577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C5F7C5-D475-194E-8BA7-C425D12B1C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995A659-C7AA-118D-079A-312BB5B14E4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C681DD7-53DA-F74C-8699-D1B83EF7890B}"/>
              </a:ext>
            </a:extLst>
          </p:cNvPr>
          <p:cNvSpPr>
            <a:spLocks noGrp="1"/>
          </p:cNvSpPr>
          <p:nvPr>
            <p:ph type="sldNum" sz="quarter" idx="10"/>
          </p:nvPr>
        </p:nvSpPr>
        <p:spPr/>
        <p:txBody>
          <a:bodyPr/>
          <a:lstStyle/>
          <a:p>
            <a:fld id="{F4F633F3-5D0E-4770-8750-05DED033C41B}" type="slidenum">
              <a:rPr lang="zh-CN" altLang="en-US" smtClean="0"/>
              <a:t>74</a:t>
            </a:fld>
            <a:endParaRPr lang="zh-CN" altLang="en-US"/>
          </a:p>
        </p:txBody>
      </p:sp>
    </p:spTree>
    <p:extLst>
      <p:ext uri="{BB962C8B-B14F-4D97-AF65-F5344CB8AC3E}">
        <p14:creationId xmlns:p14="http://schemas.microsoft.com/office/powerpoint/2010/main" val="28933490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BC120-87D5-27B0-5F42-87D14B9A1C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FD85C0-E0A8-1E78-F8C7-FCBF766839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3A3019-E0BF-BF03-85E1-19BE8CE2605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實現一個具高度模組化與資源共享能力之硬體加速器，</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並成功整合 </a:t>
            </a:r>
            <a:r>
              <a:rPr lang="en-US" altLang="zh-TW" dirty="0"/>
              <a:t>AXI4-Lite </a:t>
            </a:r>
            <a:r>
              <a:rPr lang="zh-TW" altLang="en-US" dirty="0"/>
              <a:t>控制介面與 </a:t>
            </a:r>
            <a:r>
              <a:rPr lang="en-US" altLang="zh-TW" dirty="0"/>
              <a:t>AXI4-Stream </a:t>
            </a:r>
            <a:r>
              <a:rPr lang="zh-TW" altLang="en-US" dirty="0"/>
              <a:t>資料通道，以支援嵌入式系統部署需求。</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在僅配置單一 </a:t>
            </a:r>
            <a:r>
              <a:rPr lang="en-US" altLang="zh-TW" dirty="0"/>
              <a:t>Keccak </a:t>
            </a:r>
            <a:r>
              <a:rPr lang="zh-TW" altLang="en-US" dirty="0"/>
              <a:t>核心與 </a:t>
            </a:r>
            <a:r>
              <a:rPr lang="en-US" altLang="zh-TW" dirty="0"/>
              <a:t>NTT </a:t>
            </a:r>
            <a:r>
              <a:rPr lang="zh-TW" altLang="en-US" dirty="0"/>
              <a:t>運算模組的條件下，透過高效排程與模組重</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用機制，有效支援 </a:t>
            </a:r>
            <a:r>
              <a:rPr lang="en-US" altLang="zh-TW" dirty="0" err="1"/>
              <a:t>KeyGen</a:t>
            </a:r>
            <a:r>
              <a:rPr lang="zh-TW" altLang="en-US" dirty="0"/>
              <a:t>、</a:t>
            </a:r>
            <a:r>
              <a:rPr lang="en-US" altLang="zh-TW" dirty="0" err="1"/>
              <a:t>SignGen</a:t>
            </a:r>
            <a:r>
              <a:rPr lang="en-US" altLang="zh-TW" dirty="0"/>
              <a:t> </a:t>
            </a:r>
            <a:r>
              <a:rPr lang="zh-TW" altLang="en-US" dirty="0"/>
              <a:t>與 </a:t>
            </a:r>
            <a:r>
              <a:rPr lang="en-US" altLang="zh-TW" dirty="0" err="1"/>
              <a:t>SignVer</a:t>
            </a:r>
            <a:r>
              <a:rPr lang="en-US" altLang="zh-TW" dirty="0"/>
              <a:t> </a:t>
            </a:r>
            <a:r>
              <a:rPr lang="zh-TW" altLang="en-US" dirty="0"/>
              <a:t>等三種操作模式。</a:t>
            </a: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使用</a:t>
            </a:r>
            <a:r>
              <a:rPr lang="en-US" altLang="zh-TW" dirty="0"/>
              <a:t>MDC </a:t>
            </a:r>
            <a:r>
              <a:rPr lang="zh-TW" altLang="en-US" dirty="0"/>
              <a:t>架構之管線化 </a:t>
            </a:r>
            <a:r>
              <a:rPr lang="en-US" altLang="zh-TW" dirty="0"/>
              <a:t>NTT </a:t>
            </a:r>
            <a:r>
              <a:rPr lang="zh-TW" altLang="en-US" dirty="0"/>
              <a:t>設計，並整合模數化簡、向量加法與矩陣乘</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法等運算模組，實現低延遲、高吞吐之多項式運算核心。</a:t>
            </a: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搭配封裝與解碼模組（</a:t>
            </a:r>
            <a:r>
              <a:rPr lang="en-US" altLang="zh-TW" dirty="0"/>
              <a:t>Encoder/Decoder</a:t>
            </a:r>
            <a:r>
              <a:rPr lang="zh-TW" altLang="en-US" dirty="0"/>
              <a:t>）、提示值模組（</a:t>
            </a:r>
            <a:r>
              <a:rPr lang="en-US" altLang="zh-TW" dirty="0" err="1"/>
              <a:t>MakeHint</a:t>
            </a:r>
            <a:r>
              <a:rPr lang="en-US" altLang="zh-TW" dirty="0"/>
              <a:t>/</a:t>
            </a:r>
            <a:r>
              <a:rPr lang="en-US" altLang="zh-TW" dirty="0" err="1"/>
              <a:t>UseHint</a:t>
            </a:r>
            <a:r>
              <a:rPr lang="zh-TW" altLang="en-US" dirty="0"/>
              <a:t>）與</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AXI </a:t>
            </a:r>
            <a:r>
              <a:rPr lang="zh-TW" altLang="en-US" dirty="0"/>
              <a:t>對接介面，完成可獨立運作之端對端簽章系統。</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 </a:t>
            </a:r>
            <a:r>
              <a:rPr lang="en-US" altLang="zh-TW" dirty="0"/>
              <a:t>FPGA </a:t>
            </a:r>
            <a:r>
              <a:rPr lang="zh-TW" altLang="en-US" dirty="0"/>
              <a:t>實作方面，使用 </a:t>
            </a:r>
            <a:r>
              <a:rPr lang="en-US" altLang="zh-TW" dirty="0"/>
              <a:t>Xilinx </a:t>
            </a:r>
            <a:r>
              <a:rPr lang="en-US" altLang="zh-TW" dirty="0" err="1"/>
              <a:t>Virtex</a:t>
            </a:r>
            <a:r>
              <a:rPr lang="en-US" altLang="zh-TW" dirty="0"/>
              <a:t>™ </a:t>
            </a:r>
            <a:r>
              <a:rPr lang="en-US" altLang="zh-TW" dirty="0" err="1"/>
              <a:t>UltraScale</a:t>
            </a:r>
            <a:r>
              <a:rPr lang="en-US" altLang="zh-TW" dirty="0"/>
              <a:t>+ xcvu19p</a:t>
            </a:r>
            <a:r>
              <a:rPr lang="zh-TW" altLang="en-US" dirty="0"/>
              <a:t>，於 </a:t>
            </a:r>
            <a:r>
              <a:rPr lang="en-US" altLang="zh-TW" dirty="0"/>
              <a:t>147 MHz </a:t>
            </a:r>
            <a:r>
              <a:rPr lang="zh-TW" altLang="en-US" dirty="0"/>
              <a:t>操作</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下，</a:t>
            </a:r>
            <a:r>
              <a:rPr lang="en-US" altLang="zh-TW" dirty="0" err="1"/>
              <a:t>KeyGen</a:t>
            </a:r>
            <a:r>
              <a:rPr lang="zh-TW" altLang="en-US" dirty="0"/>
              <a:t>、</a:t>
            </a:r>
            <a:r>
              <a:rPr lang="en-US" altLang="zh-TW" dirty="0" err="1"/>
              <a:t>SignGen</a:t>
            </a:r>
            <a:r>
              <a:rPr lang="en-US" altLang="zh-TW" dirty="0"/>
              <a:t> </a:t>
            </a:r>
            <a:r>
              <a:rPr lang="zh-TW" altLang="en-US" dirty="0"/>
              <a:t>與 </a:t>
            </a:r>
            <a:r>
              <a:rPr lang="en-US" altLang="zh-TW" dirty="0" err="1"/>
              <a:t>SignVer</a:t>
            </a:r>
            <a:r>
              <a:rPr lang="en-US" altLang="zh-TW" dirty="0"/>
              <a:t> </a:t>
            </a:r>
            <a:r>
              <a:rPr lang="zh-TW" altLang="en-US" dirty="0"/>
              <a:t>延遲分別為 </a:t>
            </a:r>
            <a:r>
              <a:rPr lang="en-US" altLang="zh-TW" dirty="0"/>
              <a:t>90.8</a:t>
            </a:r>
            <a:r>
              <a:rPr lang="zh-TW" altLang="en-US" dirty="0"/>
              <a:t>、</a:t>
            </a:r>
            <a:r>
              <a:rPr lang="en-US" altLang="zh-TW" dirty="0"/>
              <a:t>151.8 </a:t>
            </a:r>
            <a:r>
              <a:rPr lang="zh-TW" altLang="en-US" dirty="0"/>
              <a:t>與 </a:t>
            </a:r>
            <a:r>
              <a:rPr lang="en-US" altLang="zh-TW" dirty="0"/>
              <a:t>88.4 </a:t>
            </a:r>
            <a:r>
              <a:rPr lang="zh-TW" altLang="en-US" dirty="0"/>
              <a:t>微秒，整體效能表</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現與資源占用均具競爭力。</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 </a:t>
            </a:r>
            <a:r>
              <a:rPr lang="en-US" altLang="zh-TW" dirty="0"/>
              <a:t>ASIC </a:t>
            </a:r>
            <a:r>
              <a:rPr lang="zh-TW" altLang="en-US" dirty="0"/>
              <a:t>實現方面，於 </a:t>
            </a:r>
            <a:r>
              <a:rPr lang="en-US" altLang="zh-TW" dirty="0"/>
              <a:t>TSMC 0.18 </a:t>
            </a:r>
            <a:r>
              <a:rPr lang="en-US" altLang="zh-TW" dirty="0" err="1"/>
              <a:t>μm</a:t>
            </a:r>
            <a:r>
              <a:rPr lang="en-US" altLang="zh-TW" dirty="0"/>
              <a:t> </a:t>
            </a:r>
            <a:r>
              <a:rPr lang="zh-TW" altLang="en-US" dirty="0"/>
              <a:t>製程下完成佈局設</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計，具備 </a:t>
            </a:r>
            <a:r>
              <a:rPr lang="en-US" altLang="zh-TW" dirty="0"/>
              <a:t>37 MHz </a:t>
            </a:r>
            <a:r>
              <a:rPr lang="zh-TW" altLang="en-US" dirty="0"/>
              <a:t>工作頻率與低功耗特性，展現本設計於嵌入式系統與晶片之實用性</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與可行性。</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09848A1-DD88-0A3D-A5AF-4CCB9ADFE221}"/>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5735731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C90E3-81BB-314B-BABB-0A5692D6DE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EF21E2-19DF-5414-E0D7-37B94B79E7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D9137AB-73B3-FB15-DF5B-69B156B5E3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1.</a:t>
            </a:r>
            <a:r>
              <a:rPr lang="zh-TW" altLang="en-US" dirty="0"/>
              <a:t>支援多參數組態與安全等級：目前設計以 </a:t>
            </a:r>
            <a:r>
              <a:rPr lang="en-US" altLang="zh-TW" dirty="0"/>
              <a:t>ML-DSA-44 </a:t>
            </a:r>
            <a:r>
              <a:rPr lang="zh-TW" altLang="en-US" dirty="0"/>
              <a:t>為主，未來可進一步支 援 </a:t>
            </a:r>
            <a:r>
              <a:rPr lang="en-US" altLang="zh-TW" dirty="0"/>
              <a:t>ML-DSA-65</a:t>
            </a:r>
            <a:r>
              <a:rPr lang="zh-TW" altLang="en-US" dirty="0"/>
              <a:t>、</a:t>
            </a:r>
            <a:r>
              <a:rPr lang="en-US" altLang="zh-TW" dirty="0"/>
              <a:t>ML-DSA-87 </a:t>
            </a:r>
            <a:r>
              <a:rPr lang="zh-TW" altLang="en-US" dirty="0"/>
              <a:t>等更高安全等級之組態，並針對不同參數自動調 整資料長度與模組配置。</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 </a:t>
            </a:r>
            <a:r>
              <a:rPr lang="en-US" altLang="zh-TW" dirty="0"/>
              <a:t>2. </a:t>
            </a:r>
            <a:r>
              <a:rPr lang="zh-TW" altLang="en-US" dirty="0"/>
              <a:t>強化功耗管理與電源門控：在 </a:t>
            </a:r>
            <a:r>
              <a:rPr lang="en-US" altLang="zh-TW" dirty="0"/>
              <a:t>ASIC </a:t>
            </a:r>
            <a:r>
              <a:rPr lang="zh-TW" altLang="en-US" dirty="0"/>
              <a:t>設計導向下，結合 </a:t>
            </a:r>
            <a:r>
              <a:rPr lang="en-US" altLang="zh-TW" dirty="0"/>
              <a:t>clock gating</a:t>
            </a:r>
            <a:r>
              <a:rPr lang="zh-TW" altLang="en-US" dirty="0"/>
              <a:t>、</a:t>
            </a:r>
            <a:r>
              <a:rPr lang="en-US" altLang="zh-TW" dirty="0"/>
              <a:t>power gating </a:t>
            </a:r>
            <a:r>
              <a:rPr lang="zh-TW" altLang="en-US" dirty="0"/>
              <a:t>或 </a:t>
            </a:r>
            <a:r>
              <a:rPr lang="en-US" altLang="zh-TW" dirty="0"/>
              <a:t>DVFS </a:t>
            </a:r>
            <a:r>
              <a:rPr lang="zh-TW" altLang="en-US" dirty="0"/>
              <a:t>等技術，可有效降低待機功耗，提升低功耗應用之適應性。 </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3. </a:t>
            </a:r>
            <a:r>
              <a:rPr lang="zh-TW" altLang="en-US" dirty="0"/>
              <a:t>應用於平台整合與系統晶片（</a:t>
            </a:r>
            <a:r>
              <a:rPr lang="en-US" altLang="zh-TW" dirty="0"/>
              <a:t>SoC</a:t>
            </a:r>
            <a:r>
              <a:rPr lang="zh-TW" altLang="en-US" dirty="0"/>
              <a:t>）驗證：未來可將本加速器整合至 </a:t>
            </a:r>
            <a:r>
              <a:rPr lang="en-US" altLang="zh-TW" dirty="0"/>
              <a:t>RISC-V </a:t>
            </a:r>
            <a:r>
              <a:rPr lang="zh-TW" altLang="en-US" dirty="0"/>
              <a:t>或 </a:t>
            </a:r>
            <a:r>
              <a:rPr lang="en-US" altLang="zh-TW" dirty="0"/>
              <a:t>ARM </a:t>
            </a:r>
            <a:r>
              <a:rPr lang="zh-TW" altLang="en-US" dirty="0"/>
              <a:t>架構之 </a:t>
            </a:r>
            <a:r>
              <a:rPr lang="en-US" altLang="zh-TW" dirty="0"/>
              <a:t>SoC </a:t>
            </a:r>
            <a:r>
              <a:rPr lang="zh-TW" altLang="en-US" dirty="0"/>
              <a:t>平台，進行完整軟硬體協同驗證，推動實際應用部署</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E2D6C398-BDD0-CB36-30E0-262E4DC3C0B8}"/>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38206334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77</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9C8F7-0575-4073-1864-23656058062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EE2D1F6-4CB8-56C3-FCED-D2701796B9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620BC8-05B6-083F-6024-193E312D359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B8E02B51-FB35-EE76-D8B5-DBB044C978A4}"/>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20657850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DEFF0-C6A3-2600-D92A-016D1B81DF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C8EB76-01A5-C2AB-1D36-0DA9D36BF7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AA2B58-3E1F-3AEC-8820-C0CF52408A3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E25B87B9-AE55-6183-D4F4-B27C2F4E7988}"/>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4213878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81</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140C7-BD20-A8D2-7C39-A00B0D210FA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1FFAF3-10A3-BDCA-8669-9493F92120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F28A02A-3B64-D2C3-0E11-D59F52917023}"/>
              </a:ext>
            </a:extLst>
          </p:cNvPr>
          <p:cNvSpPr>
            <a:spLocks noGrp="1"/>
          </p:cNvSpPr>
          <p:nvPr>
            <p:ph type="body" idx="1"/>
          </p:nvPr>
        </p:nvSpPr>
        <p:spPr/>
        <p:txBody>
          <a:bodyPr/>
          <a:lstStyle/>
          <a:p>
            <a:r>
              <a:rPr lang="zh-TW" altLang="en-US" dirty="0"/>
              <a:t>這邊為</a:t>
            </a:r>
            <a:r>
              <a:rPr lang="en-US" altLang="zh-TW" dirty="0"/>
              <a:t>FPGA</a:t>
            </a:r>
            <a:r>
              <a:rPr lang="zh-TW" altLang="en-US" dirty="0"/>
              <a:t>實現後的效能分析，上半部的地方是吞吐量的計算方式，那吞吐量</a:t>
            </a:r>
            <a:r>
              <a:rPr lang="en-US" altLang="zh-TW" dirty="0"/>
              <a:t>=</a:t>
            </a:r>
            <a:r>
              <a:rPr lang="zh-TW" altLang="en-US" dirty="0"/>
              <a:t>橢圓曲線的金鑰長度*需要處理的資料數量*工作頻率</a:t>
            </a:r>
            <a:r>
              <a:rPr lang="en-US" altLang="zh-TW" dirty="0"/>
              <a:t>/</a:t>
            </a:r>
            <a:r>
              <a:rPr lang="zh-TW" altLang="en-US" dirty="0"/>
              <a:t>總共花費的運算週期，而橢圓曲線金鑰長度的部分，因本論文實現安全性</a:t>
            </a:r>
            <a:r>
              <a:rPr lang="en-US" altLang="zh-TW" dirty="0"/>
              <a:t>&gt;2</a:t>
            </a:r>
            <a:r>
              <a:rPr lang="en-US" altLang="zh-TW" baseline="30000" dirty="0"/>
              <a:t>128</a:t>
            </a:r>
            <a:r>
              <a:rPr lang="zh-TW" altLang="en-US" baseline="0" dirty="0"/>
              <a:t>的所有金鑰長度，所以總共有三個曲線，分別為</a:t>
            </a:r>
            <a:r>
              <a:rPr lang="en-US" altLang="zh-TW" baseline="0" dirty="0"/>
              <a:t>283</a:t>
            </a:r>
            <a:r>
              <a:rPr lang="zh-TW" altLang="en-US" baseline="0" dirty="0"/>
              <a:t> </a:t>
            </a:r>
            <a:r>
              <a:rPr lang="en-US" altLang="zh-TW" baseline="0" dirty="0"/>
              <a:t>409</a:t>
            </a:r>
            <a:r>
              <a:rPr lang="zh-TW" altLang="en-US" baseline="0" dirty="0"/>
              <a:t> </a:t>
            </a:r>
            <a:r>
              <a:rPr lang="en-US" altLang="zh-TW" baseline="0" dirty="0"/>
              <a:t>571</a:t>
            </a:r>
            <a:r>
              <a:rPr lang="zh-TW" altLang="en-US" baseline="0" dirty="0"/>
              <a:t>位元，那資料處理的數量則是取決於加密或是解密，因為加密要計算</a:t>
            </a:r>
            <a:r>
              <a:rPr lang="en-US" altLang="zh-TW" baseline="0" dirty="0"/>
              <a:t>r</a:t>
            </a:r>
            <a:r>
              <a:rPr lang="zh-TW" altLang="en-US" baseline="0" dirty="0"/>
              <a:t>、</a:t>
            </a:r>
            <a:r>
              <a:rPr lang="en-US" altLang="zh-TW" baseline="0" dirty="0"/>
              <a:t>s</a:t>
            </a:r>
            <a:r>
              <a:rPr lang="zh-TW" altLang="en-US" baseline="0" dirty="0"/>
              <a:t>兩個部分，因此</a:t>
            </a:r>
            <a:r>
              <a:rPr lang="en-US" altLang="zh-TW" baseline="0" dirty="0"/>
              <a:t>d</a:t>
            </a:r>
            <a:r>
              <a:rPr lang="zh-TW" altLang="en-US" baseline="0" dirty="0"/>
              <a:t>要輸入</a:t>
            </a:r>
            <a:r>
              <a:rPr lang="en-US" altLang="zh-TW" baseline="0" dirty="0"/>
              <a:t>2</a:t>
            </a:r>
            <a:r>
              <a:rPr lang="zh-TW" altLang="en-US" baseline="0" dirty="0"/>
              <a:t>，而解密的部分則只需要計算</a:t>
            </a:r>
            <a:r>
              <a:rPr lang="en-US" altLang="zh-TW" baseline="0" dirty="0"/>
              <a:t>v</a:t>
            </a:r>
            <a:r>
              <a:rPr lang="zh-TW" altLang="en-US" baseline="0" dirty="0"/>
              <a:t>因此</a:t>
            </a:r>
            <a:r>
              <a:rPr lang="en-US" altLang="zh-TW" baseline="0" dirty="0"/>
              <a:t>d=1</a:t>
            </a:r>
            <a:r>
              <a:rPr lang="zh-TW" altLang="en-US" baseline="0" dirty="0"/>
              <a:t>，那下面這個表格可以看到 在各個安全性的欄位都有兩種結果，是因為我在各個安全性分別實現兩種方向的結果，一種是低成本的版本，他的</a:t>
            </a:r>
            <a:r>
              <a:rPr lang="en-US" altLang="zh-TW" baseline="0" dirty="0"/>
              <a:t>LUTs</a:t>
            </a:r>
            <a:r>
              <a:rPr lang="zh-TW" altLang="en-US" baseline="0" dirty="0"/>
              <a:t>使用量會比較低一點，而另外一種則是高吞吐量的版本，在這版本中面積的部分會比低成本來的還大，但換來的是更高的吞吐量，而在表格中，吞吐量的部分分成兩種情況，最差情況下的吞吐量以及平均情況下的吞吐量，因為在數位簽章機加密中，正整數</a:t>
            </a:r>
            <a:r>
              <a:rPr lang="en-US" altLang="zh-TW" baseline="0" dirty="0"/>
              <a:t>k</a:t>
            </a:r>
            <a:r>
              <a:rPr lang="zh-TW" altLang="en-US" baseline="0" dirty="0"/>
              <a:t>是由亂數隨機選取，而</a:t>
            </a:r>
            <a:r>
              <a:rPr lang="en-US" altLang="zh-TW" baseline="0" dirty="0"/>
              <a:t>k</a:t>
            </a:r>
            <a:r>
              <a:rPr lang="zh-TW" altLang="en-US" baseline="0" dirty="0"/>
              <a:t>的大小會影響整個簽章的計算週期，因此最差的情況下設定在</a:t>
            </a:r>
            <a:r>
              <a:rPr lang="en-US" altLang="zh-TW" baseline="0" dirty="0"/>
              <a:t>k=2</a:t>
            </a:r>
            <a:r>
              <a:rPr lang="en-US" altLang="zh-TW" baseline="30000" dirty="0"/>
              <a:t>m</a:t>
            </a:r>
            <a:r>
              <a:rPr lang="zh-TW" altLang="en-US" baseline="0" dirty="0"/>
              <a:t>，而平均情況則是</a:t>
            </a:r>
            <a:r>
              <a:rPr lang="en-US" altLang="zh-TW" baseline="0" dirty="0"/>
              <a:t>k</a:t>
            </a:r>
            <a:r>
              <a:rPr lang="zh-TW" altLang="en-US" baseline="0" dirty="0"/>
              <a:t>選擇在中間值的部分</a:t>
            </a:r>
            <a:r>
              <a:rPr lang="en-US" altLang="zh-TW" baseline="0" dirty="0"/>
              <a:t>2 m/2</a:t>
            </a:r>
            <a:endParaRPr lang="en-US" altLang="zh-TW" baseline="30000" dirty="0"/>
          </a:p>
          <a:p>
            <a:endParaRPr lang="zh-CN" altLang="en-US" dirty="0"/>
          </a:p>
        </p:txBody>
      </p:sp>
      <p:sp>
        <p:nvSpPr>
          <p:cNvPr id="4" name="灯片编号占位符 3">
            <a:extLst>
              <a:ext uri="{FF2B5EF4-FFF2-40B4-BE49-F238E27FC236}">
                <a16:creationId xmlns:a16="http://schemas.microsoft.com/office/drawing/2014/main" id="{FAC22F78-B0EF-7229-51F3-C4F8D074D340}"/>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845240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package" Target="../embeddings/Microsoft_Visio_Drawing.vsdx"/></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4.emf"/><Relationship Id="rId4" Type="http://schemas.openxmlformats.org/officeDocument/2006/relationships/package" Target="../embeddings/Microsoft_Visio_Drawing1.vsdx"/></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package" Target="../embeddings/Microsoft_Visio_Drawing2.vsdx"/></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111.png"/><Relationship Id="rId7"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customXml" Target="../ink/ink1.xml"/><Relationship Id="rId7" Type="http://schemas.openxmlformats.org/officeDocument/2006/relationships/image" Target="../media/image46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customXml" Target="../ink/ink2.xml"/><Relationship Id="rId7" Type="http://schemas.openxmlformats.org/officeDocument/2006/relationships/image" Target="../media/image460.png"/><Relationship Id="rId2" Type="http://schemas.openxmlformats.org/officeDocument/2006/relationships/notesSlide" Target="../notesSlides/notesSlide37.xml"/><Relationship Id="rId1" Type="http://schemas.openxmlformats.org/officeDocument/2006/relationships/slideLayout" Target="../slideLayouts/slideLayout7.xml"/><Relationship Id="rId10" Type="http://schemas.openxmlformats.org/officeDocument/2006/relationships/image" Target="../media/image64.png"/><Relationship Id="rId9" Type="http://schemas.openxmlformats.org/officeDocument/2006/relationships/image" Target="../media/image63.png"/></Relationships>
</file>

<file path=ppt/slides/_rels/slide3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customXml" Target="../ink/ink3.xml"/><Relationship Id="rId7" Type="http://schemas.openxmlformats.org/officeDocument/2006/relationships/image" Target="../media/image46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customXml" Target="../ink/ink4.xml"/><Relationship Id="rId7" Type="http://schemas.openxmlformats.org/officeDocument/2006/relationships/image" Target="../media/image46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png"/></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hyperlink" Target="https://eprint.iacr.org/2022/472" TargetMode="External"/><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hyperlink" Target="https://developer.arm.com/documentation/ihi0022/latest" TargetMode="External"/><Relationship Id="rId4" Type="http://schemas.openxmlformats.org/officeDocument/2006/relationships/hyperlink" Target="https://doi.org/10.1109/ACCESS.2020.3011146"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www.iacr.org/archive/asiacrypt2009/59120596/59120596.pdf" TargetMode="External"/><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10.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09.png"/><Relationship Id="rId4" Type="http://schemas.openxmlformats.org/officeDocument/2006/relationships/image" Target="../media/image108.png"/></Relationships>
</file>

<file path=ppt/slides/_rels/slide8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49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543425" y="392113"/>
          <a:ext cx="3465513" cy="1493837"/>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543425" y="392113"/>
                        <a:ext cx="3465513" cy="1493837"/>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544122" y="2093340"/>
          <a:ext cx="4937872" cy="2237019"/>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544122" y="2093340"/>
                        <a:ext cx="4937872" cy="2237019"/>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544122" y="4537494"/>
          <a:ext cx="4122731" cy="2237019"/>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544122" y="4537494"/>
                        <a:ext cx="4122731" cy="2237019"/>
                      </a:xfrm>
                      <a:prstGeom prst="rect">
                        <a:avLst/>
                      </a:prstGeom>
                    </p:spPr>
                  </p:pic>
                </p:oleObj>
              </mc:Fallback>
            </mc:AlternateContent>
          </a:graphicData>
        </a:graphic>
      </p:graphicFrame>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0F0E-74E0-CA91-387F-9D23825B403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8A1E41E-04F2-A930-7502-B6176487E3FA}"/>
              </a:ext>
            </a:extLst>
          </p:cNvPr>
          <p:cNvGrpSpPr/>
          <p:nvPr/>
        </p:nvGrpSpPr>
        <p:grpSpPr>
          <a:xfrm>
            <a:off x="568443" y="319365"/>
            <a:ext cx="1308104" cy="461665"/>
            <a:chOff x="568442" y="319364"/>
            <a:chExt cx="1308104" cy="461666"/>
          </a:xfrm>
        </p:grpSpPr>
        <p:sp>
          <p:nvSpPr>
            <p:cNvPr id="55" name="文本框 23">
              <a:extLst>
                <a:ext uri="{FF2B5EF4-FFF2-40B4-BE49-F238E27FC236}">
                  <a16:creationId xmlns:a16="http://schemas.microsoft.com/office/drawing/2014/main" id="{FC91DD58-561C-A91A-E0D4-18503FD3E42F}"/>
                </a:ext>
              </a:extLst>
            </p:cNvPr>
            <p:cNvSpPr txBox="1"/>
            <p:nvPr/>
          </p:nvSpPr>
          <p:spPr>
            <a:xfrm>
              <a:off x="665958" y="319364"/>
              <a:ext cx="1210588" cy="461666"/>
            </a:xfrm>
            <a:prstGeom prst="rect">
              <a:avLst/>
            </a:prstGeom>
            <a:noFill/>
          </p:spPr>
          <p:txBody>
            <a:bodyPr wrap="none" rtlCol="0">
              <a:spAutoFit/>
            </a:bodyPr>
            <a:lstStyle/>
            <a:p>
              <a:r>
                <a:rPr lang="en-US" altLang="zh-TW" sz="2400" dirty="0" err="1">
                  <a:latin typeface="Times New Roman" panose="02020603050405020304" pitchFamily="18" charset="0"/>
                  <a:ea typeface="微軟正黑體" panose="020B0604030504040204" pitchFamily="34" charset="-120"/>
                  <a:cs typeface="Times New Roman" panose="02020603050405020304" pitchFamily="18" charset="0"/>
                </a:rPr>
                <a:t>KeyGen</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115D70C-E123-4063-E15A-DF1AF87850E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76F9FE0E-6975-049E-C37E-07E1A9FD8023}"/>
                  </a:ext>
                </a:extLst>
              </p:cNvPr>
              <p:cNvSpPr txBox="1"/>
              <p:nvPr/>
            </p:nvSpPr>
            <p:spPr>
              <a:xfrm>
                <a:off x="720898" y="866719"/>
                <a:ext cx="10259614" cy="3837012"/>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three seeds</a:t>
                </a:r>
                <a14:m>
                  <m:oMath xmlns:m="http://schemas.openxmlformats.org/officeDocument/2006/math">
                    <m:r>
                      <a:rPr lang="en-US" altLang="zh-TW" sz="2000" b="0" i="0" smtClean="0">
                        <a:latin typeface="Cambria Math" panose="02040503050406030204" pitchFamily="18" charset="0"/>
                        <a:cs typeface="Times New Roman" panose="02020603050405020304" pitchFamily="18" charset="0"/>
                      </a:rPr>
                      <m:t> </m:t>
                    </m:r>
                    <m:d>
                      <m:dPr>
                        <m:ctrlPr>
                          <a:rPr lang="en-US" altLang="zh-TW" sz="2000" b="0" i="1" smtClean="0">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i="1">
                                <a:latin typeface="Cambria Math" panose="02040503050406030204" pitchFamily="18" charset="0"/>
                                <a:cs typeface="Times New Roman" panose="02020603050405020304" pitchFamily="18" charset="0"/>
                              </a:rPr>
                              <m:t>′</m:t>
                            </m:r>
                          </m:sup>
                        </m:sSup>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𝐾</m:t>
                        </m:r>
                      </m:e>
                    </m:d>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i="1" dirty="0">
                        <a:latin typeface="Times New Roman" panose="02020603050405020304" pitchFamily="18" charset="0"/>
                        <a:cs typeface="Times New Roman" panose="02020603050405020304" pitchFamily="18" charset="0"/>
                      </a:rPr>
                      <m:t>ζ</m:t>
                    </m:r>
                    <m:r>
                      <m:rPr>
                        <m:nor/>
                      </m:rPr>
                      <a:rPr lang="en-US" altLang="zh-TW" sz="2000" b="0" i="0" dirty="0" smtClean="0">
                        <a:latin typeface="Times New Roman" panose="020206030504050203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using the random seed </a:t>
                </a:r>
                <a14:m>
                  <m:oMath xmlns:m="http://schemas.openxmlformats.org/officeDocument/2006/math">
                    <m:r>
                      <m:rPr>
                        <m:nor/>
                      </m:rPr>
                      <a:rPr lang="en-US" altLang="zh-TW" sz="2000" i="1" dirty="0">
                        <a:latin typeface="Times New Roman" panose="02020603050405020304" pitchFamily="18" charset="0"/>
                        <a:cs typeface="Times New Roman" panose="02020603050405020304" pitchFamily="18" charset="0"/>
                      </a:rPr>
                      <m:t>ζ</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public matrix   </a:t>
                </a:r>
                <a14:m>
                  <m:oMath xmlns:m="http://schemas.openxmlformats.org/officeDocument/2006/math">
                    <m:sSubSup>
                      <m:sSubSupPr>
                        <m:ctrlPr>
                          <a:rPr lang="en-US" altLang="zh-TW" sz="2000" i="1" smtClean="0">
                            <a:latin typeface="Cambria Math" panose="02040503050406030204" pitchFamily="18" charset="0"/>
                          </a:rPr>
                        </m:ctrlPr>
                      </m:sSubSupPr>
                      <m:e>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 ∈</m:t>
                        </m:r>
                        <m:r>
                          <a:rPr lang="en-US" altLang="zh-TW" sz="2000" i="1">
                            <a:latin typeface="Cambria Math" panose="02040503050406030204" pitchFamily="18" charset="0"/>
                          </a:rPr>
                          <m:t>𝑅</m:t>
                        </m:r>
                      </m:e>
                      <m:sub>
                        <m:r>
                          <a:rPr lang="en-US" altLang="zh-TW" sz="2000" b="0" i="1" smtClean="0">
                            <a:latin typeface="Cambria Math" panose="02040503050406030204" pitchFamily="18" charset="0"/>
                          </a:rPr>
                          <m:t>𝑞</m:t>
                        </m:r>
                      </m:sub>
                      <m:sup>
                        <m:r>
                          <a:rPr lang="en-US" altLang="zh-TW" sz="2000" b="0" i="1" smtClean="0">
                            <a:latin typeface="Cambria Math" panose="02040503050406030204" pitchFamily="18" charset="0"/>
                          </a:rPr>
                          <m:t>𝑘</m:t>
                        </m:r>
                        <m:r>
                          <a:rPr lang="en-US" altLang="zh-TW" sz="2000" b="0" i="1" smtClean="0">
                            <a:latin typeface="Cambria Math" panose="02040503050406030204" pitchFamily="18" charset="0"/>
                            <a:ea typeface="Cambria Math" panose="02040503050406030204" pitchFamily="18" charset="0"/>
                          </a:rPr>
                          <m:t>×</m:t>
                        </m:r>
                        <m:r>
                          <a:rPr lang="en-US" altLang="zh-TW" sz="2000" b="0" i="1" smtClean="0">
                            <a:latin typeface="Cambria Math" panose="02040503050406030204" pitchFamily="18" charset="0"/>
                            <a:ea typeface="Cambria Math" panose="02040503050406030204" pitchFamily="18" charset="0"/>
                          </a:rPr>
                          <m:t>𝑙</m:t>
                        </m:r>
                      </m:sup>
                    </m:sSubSup>
                  </m:oMath>
                </a14:m>
                <a:r>
                  <a:rPr lang="en-US" altLang="zh-TW" sz="2000" dirty="0">
                    <a:latin typeface="Times New Roman" panose="02020603050405020304" pitchFamily="18" charset="0"/>
                    <a:cs typeface="Times New Roman" panose="02020603050405020304" pitchFamily="18" charset="0"/>
                  </a:rPr>
                  <a:t>using the seed </a:t>
                </a:r>
                <a14:m>
                  <m:oMath xmlns:m="http://schemas.openxmlformats.org/officeDocument/2006/math">
                    <m:r>
                      <a:rPr lang="zh-TW" altLang="en-US" sz="2000" i="1" smtClean="0">
                        <a:latin typeface="Cambria Math" panose="02040503050406030204" pitchFamily="18" charset="0"/>
                        <a:cs typeface="Times New Roman" panose="02020603050405020304" pitchFamily="18" charset="0"/>
                      </a:rPr>
                      <m:t>𝜌</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secret vectors </a:t>
                </a:r>
                <a14:m>
                  <m:oMath xmlns:m="http://schemas.openxmlformats.org/officeDocument/2006/math">
                    <m:sSubSup>
                      <m:sSubSupPr>
                        <m:ctrlPr>
                          <a:rPr lang="en-US" altLang="zh-TW" sz="2000" i="1">
                            <a:latin typeface="Cambria Math" panose="02040503050406030204" pitchFamily="18" charset="0"/>
                          </a:rPr>
                        </m:ctrlPr>
                      </m:sSubSupPr>
                      <m:e>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𝑠</m:t>
                            </m:r>
                          </m:e>
                          <m:sub>
                            <m:r>
                              <a:rPr lang="en-US" altLang="zh-TW" sz="2000" b="0" i="1" smtClean="0">
                                <a:latin typeface="Cambria Math" panose="02040503050406030204" pitchFamily="18" charset="0"/>
                              </a:rPr>
                              <m:t>1</m:t>
                            </m:r>
                          </m:sub>
                        </m:sSub>
                        <m:r>
                          <a:rPr lang="en-US" altLang="zh-TW" sz="2000" i="1">
                            <a:latin typeface="Cambria Math" panose="02040503050406030204" pitchFamily="18" charset="0"/>
                          </a:rPr>
                          <m:t> ∈</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ea typeface="Cambria Math" panose="02040503050406030204" pitchFamily="18" charset="0"/>
                          </a:rPr>
                          <m:t>𝑙</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US" altLang="zh-TW" sz="2000" i="1">
                            <a:latin typeface="Cambria Math" panose="02040503050406030204" pitchFamily="18" charset="0"/>
                          </a:rPr>
                        </m:ctrlPr>
                      </m:sSubSupPr>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𝑠</m:t>
                            </m:r>
                          </m:e>
                          <m:sub>
                            <m:r>
                              <a:rPr lang="en-US" altLang="zh-TW" sz="2000" b="0" i="1" smtClean="0">
                                <a:latin typeface="Cambria Math" panose="02040503050406030204" pitchFamily="18" charset="0"/>
                              </a:rPr>
                              <m:t>2</m:t>
                            </m:r>
                          </m:sub>
                        </m:sSub>
                        <m:r>
                          <a:rPr lang="en-US" altLang="zh-TW" sz="2000" i="1">
                            <a:latin typeface="Cambria Math" panose="02040503050406030204" pitchFamily="18" charset="0"/>
                          </a:rPr>
                          <m:t>∈</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rPr>
                          <m:t>𝑘</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using the seed </a:t>
                </a:r>
                <a14:m>
                  <m:oMath xmlns:m="http://schemas.openxmlformats.org/officeDocument/2006/math">
                    <m:sSup>
                      <m:sSupPr>
                        <m:ctrlPr>
                          <a:rPr lang="en-US" altLang="zh-TW" sz="2000" i="1" smtClean="0">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b="0" i="1" smtClean="0">
                            <a:latin typeface="Cambria Math" panose="02040503050406030204" pitchFamily="18" charset="0"/>
                            <a:cs typeface="Times New Roman" panose="02020603050405020304" pitchFamily="18" charset="0"/>
                          </a:rPr>
                          <m:t>′</m:t>
                        </m:r>
                      </m:sup>
                    </m:sSup>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𝐴</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zh-TW" sz="2000" dirty="0">
                    <a:latin typeface="Times New Roman" panose="02020603050405020304" pitchFamily="18" charset="0"/>
                    <a:cs typeface="Times New Roman" panose="02020603050405020304" pitchFamily="18" charset="0"/>
                  </a:rPr>
                  <a:t>, and decompose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𝑡</m:t>
                    </m:r>
                  </m:oMath>
                </a14:m>
                <a:r>
                  <a:rPr lang="en-US" altLang="zh-TW" sz="2000" dirty="0">
                    <a:latin typeface="Times New Roman" panose="02020603050405020304" pitchFamily="18" charset="0"/>
                    <a:cs typeface="Times New Roman" panose="02020603050405020304" pitchFamily="18" charset="0"/>
                  </a:rPr>
                  <a:t> into a high-order part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 low-order part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𝑡𝑟</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a:rPr lang="en-US" altLang="zh-TW" sz="2000" b="0" i="1" smtClean="0">
                        <a:latin typeface="Cambria Math" panose="02040503050406030204" pitchFamily="18" charset="0"/>
                        <a:cs typeface="Times New Roman" panose="02020603050405020304" pitchFamily="18" charset="0"/>
                      </a:rPr>
                      <m:t>(</m:t>
                    </m:r>
                    <m:r>
                      <a:rPr lang="zh-TW" altLang="en-US" sz="2000" b="0" i="1" smtClean="0">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1)</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Construct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𝑝𝑘</m:t>
                    </m:r>
                    <m:r>
                      <a:rPr lang="en-US" altLang="zh-TW" sz="2000" b="0" i="1" smtClean="0">
                        <a:latin typeface="Cambria Math" panose="02040503050406030204" pitchFamily="18" charset="0"/>
                        <a:cs typeface="Times New Roman" panose="02020603050405020304" pitchFamily="18" charset="0"/>
                      </a:rPr>
                      <m:t>=</m:t>
                    </m:r>
                    <m:d>
                      <m:dPr>
                        <m:ctrlPr>
                          <a:rPr lang="en-US" altLang="zh-TW" sz="2000" b="0" i="1" smtClean="0">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𝑡</m:t>
                        </m:r>
                        <m:r>
                          <a:rPr lang="en-US" altLang="zh-TW" sz="2000" i="1">
                            <a:latin typeface="Cambria Math" panose="02040503050406030204" pitchFamily="18" charset="0"/>
                            <a:cs typeface="Times New Roman" panose="02020603050405020304" pitchFamily="18" charset="0"/>
                          </a:rPr>
                          <m:t>1</m:t>
                        </m:r>
                      </m:e>
                    </m:d>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𝑠</m:t>
                    </m:r>
                    <m:r>
                      <a:rPr lang="en-US" altLang="zh-TW" sz="2000" i="1">
                        <a:latin typeface="Cambria Math" panose="02040503050406030204" pitchFamily="18" charset="0"/>
                        <a:cs typeface="Times New Roman" panose="02020603050405020304" pitchFamily="18" charset="0"/>
                      </a:rPr>
                      <m:t>𝑘</m:t>
                    </m:r>
                    <m:r>
                      <a:rPr lang="en-US" altLang="zh-TW" sz="2000" b="0" i="1" smtClean="0">
                        <a:latin typeface="Cambria Math" panose="02040503050406030204" pitchFamily="18" charset="0"/>
                        <a:cs typeface="Times New Roman" panose="02020603050405020304" pitchFamily="18" charset="0"/>
                      </a:rPr>
                      <m:t>=</m:t>
                    </m:r>
                    <m:d>
                      <m:dPr>
                        <m:ctrlPr>
                          <a:rPr lang="en-US" altLang="zh-TW" sz="2000" i="1">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𝐾</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𝑡𝑟</m:t>
                        </m:r>
                        <m:r>
                          <a:rPr lang="en-US" altLang="zh-TW" sz="2000" b="0" i="1" smtClean="0">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e>
                    </m:d>
                  </m:oMath>
                </a14:m>
                <a:r>
                  <a:rPr lang="en-US" altLang="zh-TW" sz="2000" dirty="0">
                    <a:latin typeface="Times New Roman" panose="02020603050405020304" pitchFamily="18" charset="0"/>
                    <a:cs typeface="Times New Roman" panose="02020603050405020304" pitchFamily="18" charset="0"/>
                  </a:rPr>
                  <a:t> </a:t>
                </a:r>
              </a:p>
            </p:txBody>
          </p:sp>
        </mc:Choice>
        <mc:Fallback xmlns="">
          <p:sp>
            <p:nvSpPr>
              <p:cNvPr id="9" name="文字方塊 8">
                <a:extLst>
                  <a:ext uri="{FF2B5EF4-FFF2-40B4-BE49-F238E27FC236}">
                    <a16:creationId xmlns:a16="http://schemas.microsoft.com/office/drawing/2014/main" id="{76F9FE0E-6975-049E-C37E-07E1A9FD8023}"/>
                  </a:ext>
                </a:extLst>
              </p:cNvPr>
              <p:cNvSpPr txBox="1">
                <a:spLocks noRot="1" noChangeAspect="1" noMove="1" noResize="1" noEditPoints="1" noAdjustHandles="1" noChangeArrowheads="1" noChangeShapeType="1" noTextEdit="1"/>
              </p:cNvSpPr>
              <p:nvPr/>
            </p:nvSpPr>
            <p:spPr>
              <a:xfrm>
                <a:off x="720898" y="866719"/>
                <a:ext cx="10259614" cy="3837012"/>
              </a:xfrm>
              <a:prstGeom prst="rect">
                <a:avLst/>
              </a:prstGeom>
              <a:blipFill>
                <a:blip r:embed="rId3"/>
                <a:stretch>
                  <a:fillRect l="-475" b="-1905"/>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27192DFA-B28A-4A0E-4A01-111265165053}"/>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graphicFrame>
        <p:nvGraphicFramePr>
          <p:cNvPr id="8" name="物件 7">
            <a:extLst>
              <a:ext uri="{FF2B5EF4-FFF2-40B4-BE49-F238E27FC236}">
                <a16:creationId xmlns:a16="http://schemas.microsoft.com/office/drawing/2014/main" id="{D30A9C57-305F-902A-06BD-5406EE3F5DF1}"/>
              </a:ext>
            </a:extLst>
          </p:cNvPr>
          <p:cNvGraphicFramePr>
            <a:graphicFrameLocks noChangeAspect="1"/>
          </p:cNvGraphicFramePr>
          <p:nvPr>
            <p:extLst>
              <p:ext uri="{D42A27DB-BD31-4B8C-83A1-F6EECF244321}">
                <p14:modId xmlns:p14="http://schemas.microsoft.com/office/powerpoint/2010/main" val="1553235610"/>
              </p:ext>
            </p:extLst>
          </p:nvPr>
        </p:nvGraphicFramePr>
        <p:xfrm>
          <a:off x="7143750" y="4287363"/>
          <a:ext cx="3952875" cy="1703918"/>
        </p:xfrm>
        <a:graphic>
          <a:graphicData uri="http://schemas.openxmlformats.org/presentationml/2006/ole">
            <mc:AlternateContent xmlns:mc="http://schemas.openxmlformats.org/markup-compatibility/2006">
              <mc:Choice xmlns:v="urn:schemas-microsoft-com:vml" Requires="v">
                <p:oleObj name="Visio" r:id="rId4" imgW="4210057" imgH="1781111" progId="Visio.Drawing.15">
                  <p:embed/>
                </p:oleObj>
              </mc:Choice>
              <mc:Fallback>
                <p:oleObj name="Visio" r:id="rId4" imgW="4210057" imgH="1781111" progId="Visio.Drawing.15">
                  <p:embed/>
                  <p:pic>
                    <p:nvPicPr>
                      <p:cNvPr id="4" name="物件 3">
                        <a:extLst>
                          <a:ext uri="{FF2B5EF4-FFF2-40B4-BE49-F238E27FC236}">
                            <a16:creationId xmlns:a16="http://schemas.microsoft.com/office/drawing/2014/main" id="{3B277ED9-80A8-42E0-B11D-7B1638EACCB4}"/>
                          </a:ext>
                        </a:extLst>
                      </p:cNvPr>
                      <p:cNvPicPr/>
                      <p:nvPr/>
                    </p:nvPicPr>
                    <p:blipFill>
                      <a:blip r:embed="rId5"/>
                      <a:stretch>
                        <a:fillRect/>
                      </a:stretch>
                    </p:blipFill>
                    <p:spPr>
                      <a:xfrm>
                        <a:off x="7143750" y="4287363"/>
                        <a:ext cx="3952875" cy="1703918"/>
                      </a:xfrm>
                      <a:prstGeom prst="rect">
                        <a:avLst/>
                      </a:prstGeom>
                    </p:spPr>
                  </p:pic>
                </p:oleObj>
              </mc:Fallback>
            </mc:AlternateContent>
          </a:graphicData>
        </a:graphic>
      </p:graphicFrame>
    </p:spTree>
    <p:extLst>
      <p:ext uri="{BB962C8B-B14F-4D97-AF65-F5344CB8AC3E}">
        <p14:creationId xmlns:p14="http://schemas.microsoft.com/office/powerpoint/2010/main" val="1660908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082C-179C-CE0B-1617-D88D03E8577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C4E84925-C655-E40B-8625-D55D19A3D1AD}"/>
              </a:ext>
            </a:extLst>
          </p:cNvPr>
          <p:cNvGrpSpPr/>
          <p:nvPr/>
        </p:nvGrpSpPr>
        <p:grpSpPr>
          <a:xfrm>
            <a:off x="568443" y="319365"/>
            <a:ext cx="1359400" cy="461665"/>
            <a:chOff x="568442" y="319364"/>
            <a:chExt cx="1359400" cy="461666"/>
          </a:xfrm>
        </p:grpSpPr>
        <p:sp>
          <p:nvSpPr>
            <p:cNvPr id="55" name="文本框 23">
              <a:extLst>
                <a:ext uri="{FF2B5EF4-FFF2-40B4-BE49-F238E27FC236}">
                  <a16:creationId xmlns:a16="http://schemas.microsoft.com/office/drawing/2014/main" id="{FE658072-AF5A-EAC9-FF5F-B7C4228E37CD}"/>
                </a:ext>
              </a:extLst>
            </p:cNvPr>
            <p:cNvSpPr txBox="1"/>
            <p:nvPr/>
          </p:nvSpPr>
          <p:spPr>
            <a:xfrm>
              <a:off x="665958" y="319364"/>
              <a:ext cx="1261884" cy="461666"/>
            </a:xfrm>
            <a:prstGeom prst="rect">
              <a:avLst/>
            </a:prstGeom>
            <a:noFill/>
          </p:spPr>
          <p:txBody>
            <a:bodyPr wrap="none" rtlCol="0">
              <a:spAutoFit/>
            </a:bodyPr>
            <a:lstStyle/>
            <a:p>
              <a:r>
                <a:rPr lang="en-US" altLang="zh-TW" sz="2400" dirty="0" err="1">
                  <a:latin typeface="Times New Roman" panose="02020603050405020304" pitchFamily="18" charset="0"/>
                  <a:ea typeface="微軟正黑體" panose="020B0604030504040204" pitchFamily="34" charset="-120"/>
                  <a:cs typeface="Times New Roman" panose="02020603050405020304" pitchFamily="18" charset="0"/>
                </a:rPr>
                <a:t>SignGen</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52993C7-D687-0A48-CB1A-47A43740838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CF73F437-6C29-11DC-C92D-08336F129BAC}"/>
                  </a:ext>
                </a:extLst>
              </p:cNvPr>
              <p:cNvSpPr txBox="1"/>
              <p:nvPr/>
            </p:nvSpPr>
            <p:spPr>
              <a:xfrm>
                <a:off x="568442" y="683301"/>
                <a:ext cx="10851977" cy="4995535"/>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Derive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𝐾</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𝑡𝑟</m:t>
                    </m:r>
                    <m: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from the secret key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𝑠𝑘</m:t>
                    </m:r>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and regenerate the matrix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𝐴</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message diges </a:t>
                </a:r>
                <a14:m>
                  <m:oMath xmlns:m="http://schemas.openxmlformats.org/officeDocument/2006/math">
                    <m:r>
                      <a:rPr lang="el-GR" altLang="zh-TW" sz="20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b="0" i="1" smtClean="0">
                        <a:latin typeface="Cambria Math" panose="02040503050406030204" pitchFamily="18" charset="0"/>
                        <a:cs typeface="Times New Roman" panose="02020603050405020304" pitchFamily="18" charset="0"/>
                      </a:rPr>
                      <m:t>tr</m:t>
                    </m:r>
                    <m:r>
                      <m:rPr>
                        <m:nor/>
                      </m:rPr>
                      <a:rPr lang="en-US" altLang="zh-TW" sz="2000" b="0" i="1" smtClean="0">
                        <a:latin typeface="Cambria Math" panose="02040503050406030204" pitchFamily="18" charset="0"/>
                        <a:cs typeface="Times New Roman" panose="02020603050405020304" pitchFamily="18" charset="0"/>
                      </a:rPr>
                      <m:t>\\</m:t>
                    </m:r>
                    <m:sSup>
                      <m:sSupPr>
                        <m:ctrlPr>
                          <a:rPr lang="en-US" altLang="zh-TW" sz="2000" b="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𝑀</m:t>
                        </m:r>
                      </m:e>
                      <m:sup>
                        <m:r>
                          <a:rPr lang="en-US" altLang="zh-TW" sz="2000" b="0" i="1" smtClean="0">
                            <a:latin typeface="Cambria Math" panose="02040503050406030204" pitchFamily="18" charset="0"/>
                            <a:cs typeface="Times New Roman" panose="02020603050405020304" pitchFamily="18" charset="0"/>
                          </a:rPr>
                          <m:t>′</m:t>
                        </m:r>
                      </m:sup>
                    </m:sSup>
                    <m:r>
                      <m:rPr>
                        <m:nor/>
                      </m:rPr>
                      <a:rPr lang="en-US" altLang="zh-TW" sz="2000" b="0" i="0" dirty="0" smtClean="0">
                        <a:latin typeface="Times New Roman" panose="020206030504050203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then use it to compute the random seed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i="1">
                            <a:latin typeface="Cambria Math" panose="02040503050406030204" pitchFamily="18" charset="0"/>
                            <a:cs typeface="Times New Roman" panose="02020603050405020304" pitchFamily="18" charset="0"/>
                          </a:rPr>
                          <m:t>′′</m:t>
                        </m:r>
                      </m:sup>
                    </m:sSup>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a random vector </a:t>
                </a:r>
                <a14:m>
                  <m:oMath xmlns:m="http://schemas.openxmlformats.org/officeDocument/2006/math">
                    <m:sSubSup>
                      <m:sSubSupPr>
                        <m:ctrlPr>
                          <a:rPr lang="en-US" altLang="zh-TW" sz="2000" i="1">
                            <a:latin typeface="Cambria Math" panose="02040503050406030204" pitchFamily="18" charset="0"/>
                          </a:rPr>
                        </m:ctrlPr>
                      </m:sSubSupPr>
                      <m:e>
                        <m:r>
                          <a:rPr lang="en-US" altLang="zh-TW" sz="2000" b="0" i="1" smtClean="0">
                            <a:latin typeface="Cambria Math" panose="02040503050406030204" pitchFamily="18" charset="0"/>
                          </a:rPr>
                          <m:t>𝑦</m:t>
                        </m:r>
                        <m:r>
                          <a:rPr lang="en-US" altLang="zh-TW" sz="2000" i="1">
                            <a:latin typeface="Cambria Math" panose="02040503050406030204" pitchFamily="18" charset="0"/>
                          </a:rPr>
                          <m:t> ∈</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ea typeface="Cambria Math" panose="02040503050406030204" pitchFamily="18" charset="0"/>
                          </a:rPr>
                          <m:t>𝑙</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𝑤</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𝐴</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extract commitment</a:t>
                </a:r>
                <a14:m>
                  <m:oMath xmlns:m="http://schemas.openxmlformats.org/officeDocument/2006/math">
                    <m: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r>
                      <a:rPr lang="en-US" altLang="zh-TW" sz="2000" b="0" i="0"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m:rPr>
                        <m:nor/>
                      </m:rPr>
                      <a:rPr lang="en-US" altLang="zh-TW" sz="2000">
                        <a:latin typeface="Cambria Math" panose="02040503050406030204" pitchFamily="18" charset="0"/>
                        <a:cs typeface="Times New Roman" panose="02020603050405020304" pitchFamily="18" charset="0"/>
                      </a:rPr>
                      <m:t>(</m:t>
                    </m:r>
                    <m:r>
                      <a:rPr lang="el-GR" altLang="zh-TW" sz="2000" i="1">
                        <a:latin typeface="Cambria Math" panose="02040503050406030204" pitchFamily="18" charset="0"/>
                        <a:ea typeface="Cambria Math" panose="02040503050406030204" pitchFamily="18" charset="0"/>
                        <a:cs typeface="Times New Roman" panose="02020603050405020304" pitchFamily="18" charset="0"/>
                      </a:rPr>
                      <m:t>𝜇</m:t>
                    </m:r>
                    <m:r>
                      <m:rPr>
                        <m:nor/>
                      </m:rP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m:rPr>
                        <m:nor/>
                      </m:rPr>
                      <a:rPr lang="en-US" altLang="zh-TW" sz="2000" dirty="0">
                        <a:latin typeface="Times New Roman" panose="020206030504050203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then apply SampleInBall to generate the challenge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𝑐</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response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𝑧</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𝑦</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US" altLang="zh-TW" sz="2000" dirty="0">
                    <a:latin typeface="Times New Roman" panose="02020603050405020304" pitchFamily="18" charset="0"/>
                    <a:cs typeface="Times New Roman" panose="02020603050405020304" pitchFamily="18" charset="0"/>
                  </a:rPr>
                  <a:t>; If invalid, repeat from step 3</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a:t>
                </a:r>
                <a14:m>
                  <m:oMath xmlns:m="http://schemas.openxmlformats.org/officeDocument/2006/math">
                    <m: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𝑟</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𝐿𝑜𝑤𝐵𝑖𝑡𝑠</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𝑤</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If invalid, repeat from step 3</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hint value </a:t>
                </a:r>
                <a14:m>
                  <m:oMath xmlns:m="http://schemas.openxmlformats.org/officeDocument/2006/math">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h</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𝑀𝑎𝑘𝑒𝐻𝑖𝑛𝑡</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𝑤</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Output the signature </a:t>
                </a:r>
                <a14:m>
                  <m:oMath xmlns:m="http://schemas.openxmlformats.org/officeDocument/2006/math">
                    <m:r>
                      <a:rPr lang="zh-TW" altLang="en-US" sz="2000" i="1" smtClean="0">
                        <a:latin typeface="Cambria Math" panose="02040503050406030204" pitchFamily="18" charset="0"/>
                        <a:cs typeface="Times New Roman" panose="02020603050405020304" pitchFamily="18" charset="0"/>
                      </a:rPr>
                      <m:t>𝜎</m:t>
                    </m:r>
                    <m:r>
                      <a:rPr lang="en-US" altLang="zh-TW" sz="2000" b="0" i="1" smtClean="0">
                        <a:latin typeface="Cambria Math" panose="02040503050406030204" pitchFamily="18" charset="0"/>
                        <a:cs typeface="Times New Roman" panose="02020603050405020304" pitchFamily="18" charset="0"/>
                      </a:rPr>
                      <m:t>=(</m:t>
                    </m:r>
                    <m:acc>
                      <m:accPr>
                        <m:chr m:val="̃"/>
                        <m:ctrlPr>
                          <a:rPr lang="en-US" altLang="zh-TW" sz="2000" b="0" i="1" smtClean="0">
                            <a:latin typeface="Cambria Math" panose="02040503050406030204" pitchFamily="18" charset="0"/>
                            <a:cs typeface="Times New Roman" panose="02020603050405020304" pitchFamily="18" charset="0"/>
                          </a:rPr>
                        </m:ctrlPr>
                      </m:accPr>
                      <m:e>
                        <m:r>
                          <a:rPr lang="en-US" altLang="zh-TW" sz="2000" b="0" i="1" smtClean="0">
                            <a:latin typeface="Cambria Math" panose="02040503050406030204" pitchFamily="18" charset="0"/>
                            <a:cs typeface="Times New Roman" panose="02020603050405020304" pitchFamily="18" charset="0"/>
                          </a:rPr>
                          <m:t>𝑐</m:t>
                        </m:r>
                      </m:e>
                    </m:acc>
                    <m:r>
                      <a:rPr lang="en-US" altLang="zh-TW" sz="2000" b="0" i="1" smtClean="0">
                        <a:latin typeface="Cambria Math" panose="02040503050406030204" pitchFamily="18" charset="0"/>
                        <a:cs typeface="Times New Roman" panose="02020603050405020304" pitchFamily="18" charset="0"/>
                      </a:rPr>
                      <m:t>, </m:t>
                    </m:r>
                    <m:r>
                      <a:rPr lang="en-US" altLang="zh-TW" sz="2000" b="0" i="1" smtClean="0">
                        <a:latin typeface="Cambria Math" panose="02040503050406030204" pitchFamily="18" charset="0"/>
                        <a:cs typeface="Times New Roman" panose="02020603050405020304" pitchFamily="18" charset="0"/>
                      </a:rPr>
                      <m:t>𝑧</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h</m:t>
                    </m:r>
                    <m:r>
                      <a:rPr lang="en-US" altLang="zh-TW" sz="2000" b="0" i="1" smtClean="0">
                        <a:latin typeface="Cambria Math" panose="020405030504060302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CF73F437-6C29-11DC-C92D-08336F129BAC}"/>
                  </a:ext>
                </a:extLst>
              </p:cNvPr>
              <p:cNvSpPr txBox="1">
                <a:spLocks noRot="1" noChangeAspect="1" noMove="1" noResize="1" noEditPoints="1" noAdjustHandles="1" noChangeArrowheads="1" noChangeShapeType="1" noTextEdit="1"/>
              </p:cNvSpPr>
              <p:nvPr/>
            </p:nvSpPr>
            <p:spPr>
              <a:xfrm>
                <a:off x="568442" y="683301"/>
                <a:ext cx="10851977" cy="4995535"/>
              </a:xfrm>
              <a:prstGeom prst="rect">
                <a:avLst/>
              </a:prstGeom>
              <a:blipFill>
                <a:blip r:embed="rId3"/>
                <a:stretch>
                  <a:fillRect l="-449" b="-122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E05A25E-281F-CCE2-BE52-77EC66B1A622}"/>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
        <p:nvSpPr>
          <p:cNvPr id="7" name="矩形 6">
            <a:extLst>
              <a:ext uri="{FF2B5EF4-FFF2-40B4-BE49-F238E27FC236}">
                <a16:creationId xmlns:a16="http://schemas.microsoft.com/office/drawing/2014/main" id="{8364D8A7-2F84-0DFA-D048-1D15277284F5}"/>
              </a:ext>
            </a:extLst>
          </p:cNvPr>
          <p:cNvSpPr/>
          <p:nvPr/>
        </p:nvSpPr>
        <p:spPr>
          <a:xfrm>
            <a:off x="9566048" y="2195333"/>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63905F90-54BB-CC28-FD07-4BA92A13AD0B}"/>
              </a:ext>
            </a:extLst>
          </p:cNvPr>
          <p:cNvSpPr/>
          <p:nvPr/>
        </p:nvSpPr>
        <p:spPr>
          <a:xfrm>
            <a:off x="8104929" y="3978529"/>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接點: 肘形 10">
            <a:extLst>
              <a:ext uri="{FF2B5EF4-FFF2-40B4-BE49-F238E27FC236}">
                <a16:creationId xmlns:a16="http://schemas.microsoft.com/office/drawing/2014/main" id="{BEADF51C-0C2E-836E-1B75-ECF545129221}"/>
              </a:ext>
            </a:extLst>
          </p:cNvPr>
          <p:cNvCxnSpPr>
            <a:stCxn id="7" idx="1"/>
            <a:endCxn id="8" idx="1"/>
          </p:cNvCxnSpPr>
          <p:nvPr/>
        </p:nvCxnSpPr>
        <p:spPr>
          <a:xfrm rot="10800000" flipV="1">
            <a:off x="8104930" y="2426166"/>
            <a:ext cx="1461119" cy="1783196"/>
          </a:xfrm>
          <a:prstGeom prst="bentConnector3">
            <a:avLst>
              <a:gd name="adj1" fmla="val -9518"/>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673C78F9-A50F-12B4-A966-CDED307279B5}"/>
              </a:ext>
            </a:extLst>
          </p:cNvPr>
          <p:cNvSpPr txBox="1"/>
          <p:nvPr/>
        </p:nvSpPr>
        <p:spPr>
          <a:xfrm>
            <a:off x="9859496" y="3079237"/>
            <a:ext cx="1165704" cy="707886"/>
          </a:xfrm>
          <a:prstGeom prst="rect">
            <a:avLst/>
          </a:prstGeom>
          <a:noFill/>
        </p:spPr>
        <p:txBody>
          <a:bodyPr wrap="none" rtlCol="0">
            <a:spAutoFit/>
          </a:bodyPr>
          <a:lstStyle/>
          <a:p>
            <a:pPr algn="ctr"/>
            <a:r>
              <a:rPr lang="en-US" altLang="zh-TW" sz="2000" dirty="0">
                <a:latin typeface="Times New Roman" panose="02020603050405020304" pitchFamily="18" charset="0"/>
                <a:cs typeface="Times New Roman" panose="02020603050405020304" pitchFamily="18" charset="0"/>
              </a:rPr>
              <a:t>Rejection</a:t>
            </a:r>
          </a:p>
          <a:p>
            <a:pPr algn="ctr"/>
            <a:r>
              <a:rPr lang="en-US" altLang="zh-TW" sz="2000" dirty="0">
                <a:latin typeface="Times New Roman" panose="02020603050405020304" pitchFamily="18" charset="0"/>
                <a:cs typeface="Times New Roman" panose="02020603050405020304" pitchFamily="18" charset="0"/>
              </a:rPr>
              <a:t>Sample</a:t>
            </a:r>
            <a:endParaRPr lang="zh-TW" altLang="en-US" sz="2000" dirty="0">
              <a:latin typeface="Times New Roman" panose="02020603050405020304" pitchFamily="18" charset="0"/>
              <a:cs typeface="Times New Roman" panose="02020603050405020304" pitchFamily="18" charset="0"/>
            </a:endParaRPr>
          </a:p>
        </p:txBody>
      </p:sp>
      <p:graphicFrame>
        <p:nvGraphicFramePr>
          <p:cNvPr id="13" name="物件 12">
            <a:extLst>
              <a:ext uri="{FF2B5EF4-FFF2-40B4-BE49-F238E27FC236}">
                <a16:creationId xmlns:a16="http://schemas.microsoft.com/office/drawing/2014/main" id="{EA479D96-644F-6A3E-0F45-87334A1AE3A2}"/>
              </a:ext>
            </a:extLst>
          </p:cNvPr>
          <p:cNvGraphicFramePr>
            <a:graphicFrameLocks noChangeAspect="1"/>
          </p:cNvGraphicFramePr>
          <p:nvPr>
            <p:extLst>
              <p:ext uri="{D42A27DB-BD31-4B8C-83A1-F6EECF244321}">
                <p14:modId xmlns:p14="http://schemas.microsoft.com/office/powerpoint/2010/main" val="2890046686"/>
              </p:ext>
            </p:extLst>
          </p:nvPr>
        </p:nvGraphicFramePr>
        <p:xfrm>
          <a:off x="7844215" y="4666889"/>
          <a:ext cx="4321548" cy="1957804"/>
        </p:xfrm>
        <a:graphic>
          <a:graphicData uri="http://schemas.openxmlformats.org/presentationml/2006/ole">
            <mc:AlternateContent xmlns:mc="http://schemas.openxmlformats.org/markup-compatibility/2006">
              <mc:Choice xmlns:v="urn:schemas-microsoft-com:vml" Requires="v">
                <p:oleObj name="Visio" r:id="rId4" imgW="6000685" imgH="2666974" progId="Visio.Drawing.15">
                  <p:embed/>
                </p:oleObj>
              </mc:Choice>
              <mc:Fallback>
                <p:oleObj name="Visio" r:id="rId4" imgW="6000685" imgH="2666974" progId="Visio.Drawing.15">
                  <p:embed/>
                  <p:pic>
                    <p:nvPicPr>
                      <p:cNvPr id="5" name="物件 4">
                        <a:extLst>
                          <a:ext uri="{FF2B5EF4-FFF2-40B4-BE49-F238E27FC236}">
                            <a16:creationId xmlns:a16="http://schemas.microsoft.com/office/drawing/2014/main" id="{FA10A7C8-E5B6-4976-985D-968080FBE34D}"/>
                          </a:ext>
                        </a:extLst>
                      </p:cNvPr>
                      <p:cNvPicPr/>
                      <p:nvPr/>
                    </p:nvPicPr>
                    <p:blipFill>
                      <a:blip r:embed="rId5"/>
                      <a:stretch>
                        <a:fillRect/>
                      </a:stretch>
                    </p:blipFill>
                    <p:spPr>
                      <a:xfrm>
                        <a:off x="7844215" y="4666889"/>
                        <a:ext cx="4321548" cy="1957804"/>
                      </a:xfrm>
                      <a:prstGeom prst="rect">
                        <a:avLst/>
                      </a:prstGeom>
                    </p:spPr>
                  </p:pic>
                </p:oleObj>
              </mc:Fallback>
            </mc:AlternateContent>
          </a:graphicData>
        </a:graphic>
      </p:graphicFrame>
    </p:spTree>
    <p:extLst>
      <p:ext uri="{BB962C8B-B14F-4D97-AF65-F5344CB8AC3E}">
        <p14:creationId xmlns:p14="http://schemas.microsoft.com/office/powerpoint/2010/main" val="2489062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036EF-D835-8D68-D3B9-5C91ECB28BA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A3E5CFF-A09C-BCC3-C4FD-6CD7751A070D}"/>
              </a:ext>
            </a:extLst>
          </p:cNvPr>
          <p:cNvGrpSpPr/>
          <p:nvPr/>
        </p:nvGrpSpPr>
        <p:grpSpPr>
          <a:xfrm>
            <a:off x="568443" y="319365"/>
            <a:ext cx="1273992" cy="461665"/>
            <a:chOff x="568442" y="319364"/>
            <a:chExt cx="1273992" cy="461666"/>
          </a:xfrm>
        </p:grpSpPr>
        <p:sp>
          <p:nvSpPr>
            <p:cNvPr id="55" name="文本框 23">
              <a:extLst>
                <a:ext uri="{FF2B5EF4-FFF2-40B4-BE49-F238E27FC236}">
                  <a16:creationId xmlns:a16="http://schemas.microsoft.com/office/drawing/2014/main" id="{34A5BAEE-D597-51C7-DF20-11718AB4E4BC}"/>
                </a:ext>
              </a:extLst>
            </p:cNvPr>
            <p:cNvSpPr txBox="1"/>
            <p:nvPr/>
          </p:nvSpPr>
          <p:spPr>
            <a:xfrm>
              <a:off x="665958" y="319364"/>
              <a:ext cx="1176476" cy="461666"/>
            </a:xfrm>
            <a:prstGeom prst="rect">
              <a:avLst/>
            </a:prstGeom>
            <a:noFill/>
          </p:spPr>
          <p:txBody>
            <a:bodyPr wrap="none" rtlCol="0">
              <a:spAutoFit/>
            </a:bodyPr>
            <a:lstStyle/>
            <a:p>
              <a:r>
                <a:rPr lang="en-US" altLang="zh-TW" sz="2400" dirty="0" err="1">
                  <a:latin typeface="Times New Roman" panose="02020603050405020304" pitchFamily="18" charset="0"/>
                  <a:ea typeface="微軟正黑體" panose="020B0604030504040204" pitchFamily="34" charset="-120"/>
                  <a:cs typeface="Times New Roman" panose="02020603050405020304" pitchFamily="18" charset="0"/>
                </a:rPr>
                <a:t>SignVer</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6B3BAB5-BD8D-2D2A-725C-443ACFB561E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52D0474F-72BB-8595-76D4-16B389F160E2}"/>
                  </a:ext>
                </a:extLst>
              </p:cNvPr>
              <p:cNvSpPr txBox="1"/>
              <p:nvPr/>
            </p:nvSpPr>
            <p:spPr>
              <a:xfrm>
                <a:off x="568442" y="1692951"/>
                <a:ext cx="10851977" cy="4456028"/>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Regenerate the matrix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𝐴</m:t>
                    </m:r>
                  </m:oMath>
                </a14:m>
                <a:r>
                  <a:rPr lang="en-US" altLang="zh-TW" sz="2000" dirty="0">
                    <a:latin typeface="Times New Roman" panose="02020603050405020304" pitchFamily="18" charset="0"/>
                    <a:cs typeface="Times New Roman" panose="02020603050405020304" pitchFamily="18" charset="0"/>
                  </a:rPr>
                  <a:t>  using the seed </a:t>
                </a:r>
                <a:r>
                  <a:rPr lang="zh-TW" altLang="en-US" sz="2000" dirty="0">
                    <a:latin typeface="Times New Roman" panose="02020603050405020304" pitchFamily="18" charset="0"/>
                    <a:cs typeface="Times New Roman" panose="02020603050405020304" pitchFamily="18" charset="0"/>
                  </a:rPr>
                  <a:t>𝜌</a:t>
                </a:r>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message diges </a:t>
                </a:r>
                <a14:m>
                  <m:oMath xmlns:m="http://schemas.openxmlformats.org/officeDocument/2006/math">
                    <m:r>
                      <a:rPr lang="el-GR" altLang="zh-TW" sz="20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b="0" i="1" smtClean="0">
                        <a:latin typeface="Cambria Math" panose="02040503050406030204" pitchFamily="18" charset="0"/>
                        <a:cs typeface="Times New Roman" panose="02020603050405020304" pitchFamily="18" charset="0"/>
                      </a:rPr>
                      <m:t>tr</m:t>
                    </m:r>
                    <m:r>
                      <m:rPr>
                        <m:nor/>
                      </m:rPr>
                      <a:rPr lang="en-US" altLang="zh-TW" sz="2000" b="0" i="1" smtClean="0">
                        <a:latin typeface="Cambria Math" panose="02040503050406030204" pitchFamily="18" charset="0"/>
                        <a:cs typeface="Times New Roman" panose="02020603050405020304" pitchFamily="18" charset="0"/>
                      </a:rPr>
                      <m:t>\\</m:t>
                    </m:r>
                    <m:sSup>
                      <m:sSupPr>
                        <m:ctrlPr>
                          <a:rPr lang="en-US" altLang="zh-TW" sz="2000" b="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𝑀</m:t>
                        </m:r>
                      </m:e>
                      <m:sup>
                        <m:r>
                          <a:rPr lang="en-US" altLang="zh-TW" sz="2000" b="0" i="1" smtClean="0">
                            <a:latin typeface="Cambria Math" panose="02040503050406030204" pitchFamily="18" charset="0"/>
                            <a:cs typeface="Times New Roman" panose="02020603050405020304" pitchFamily="18" charset="0"/>
                          </a:rPr>
                          <m:t>′</m:t>
                        </m:r>
                      </m:sup>
                    </m:sSup>
                    <m:r>
                      <m:rPr>
                        <m:nor/>
                      </m:rPr>
                      <a:rPr lang="en-US" altLang="zh-TW" sz="2000" b="0" i="0" dirty="0" smtClean="0">
                        <a:latin typeface="Times New Roman" panose="020206030504050203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Extract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from the signature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𝜎</m:t>
                    </m:r>
                  </m:oMath>
                </a14:m>
                <a:r>
                  <a:rPr lang="en-US" altLang="zh-TW" sz="2000" dirty="0">
                    <a:latin typeface="Times New Roman" panose="02020603050405020304" pitchFamily="18" charset="0"/>
                    <a:cs typeface="Times New Roman" panose="02020603050405020304" pitchFamily="18" charset="0"/>
                  </a:rPr>
                  <a:t>, then apply SampleInBall to generate the challenge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𝑐</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Reconstruct </a:t>
                </a:r>
                <a14:m>
                  <m:oMath xmlns:m="http://schemas.openxmlformats.org/officeDocument/2006/math">
                    <m:sSubSup>
                      <m:sSubSupPr>
                        <m:ctrlPr>
                          <a:rPr lang="en-US" altLang="zh-TW" sz="2000" i="1" smtClean="0">
                            <a:latin typeface="Cambria Math" panose="02040503050406030204" pitchFamily="18" charset="0"/>
                            <a:cs typeface="Times New Roman" panose="02020603050405020304" pitchFamily="18" charset="0"/>
                          </a:rPr>
                        </m:ctrlPr>
                      </m:sSubSupPr>
                      <m:e>
                        <m:r>
                          <a:rPr lang="en-US" altLang="zh-TW" sz="2000" b="0" i="1" smtClean="0">
                            <a:latin typeface="Cambria Math" panose="02040503050406030204" pitchFamily="18" charset="0"/>
                            <a:cs typeface="Times New Roman" panose="02020603050405020304" pitchFamily="18" charset="0"/>
                          </a:rPr>
                          <m:t>𝑤</m:t>
                        </m:r>
                      </m:e>
                      <m:sub>
                        <m:r>
                          <a:rPr lang="en-US" altLang="zh-TW" sz="2000" b="0" i="1" smtClean="0">
                            <a:latin typeface="Cambria Math" panose="02040503050406030204" pitchFamily="18" charset="0"/>
                            <a:cs typeface="Times New Roman" panose="02020603050405020304" pitchFamily="18" charset="0"/>
                          </a:rPr>
                          <m:t>1</m:t>
                        </m:r>
                      </m:sub>
                      <m:sup>
                        <m:r>
                          <a:rPr lang="en-US" altLang="zh-TW" sz="2000" b="0" i="1" smtClean="0">
                            <a:latin typeface="Cambria Math" panose="02040503050406030204" pitchFamily="18" charset="0"/>
                            <a:cs typeface="Times New Roman" panose="02020603050405020304" pitchFamily="18" charset="0"/>
                          </a:rPr>
                          <m:t>′</m:t>
                        </m:r>
                      </m:sup>
                    </m:sSubSup>
                  </m:oMath>
                </a14:m>
                <a:r>
                  <a:rPr lang="en-US" altLang="zh-TW" sz="2000" dirty="0">
                    <a:latin typeface="Times New Roman" panose="02020603050405020304" pitchFamily="18" charset="0"/>
                    <a:cs typeface="Times New Roman" panose="02020603050405020304" pitchFamily="18" charset="0"/>
                  </a:rPr>
                  <a:t> using the ℎ,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𝑧</m:t>
                    </m:r>
                    <m:r>
                      <a:rPr lang="en-US" altLang="zh-TW" sz="2000" b="0" i="0" smtClean="0">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𝑈𝑠𝑒</m:t>
                    </m:r>
                    <m:r>
                      <a:rPr lang="en-US" altLang="zh-TW" sz="2000" i="1">
                        <a:latin typeface="Cambria Math" panose="02040503050406030204" pitchFamily="18" charset="0"/>
                        <a:cs typeface="Times New Roman" panose="02020603050405020304" pitchFamily="18" charset="0"/>
                      </a:rPr>
                      <m:t>𝐻𝑖𝑛𝑡</m:t>
                    </m:r>
                  </m:oMath>
                </a14:m>
                <a:r>
                  <a:rPr lang="en-US" altLang="zh-TW" sz="2000" dirty="0">
                    <a:latin typeface="Times New Roman" panose="02020603050405020304" pitchFamily="18" charset="0"/>
                    <a:cs typeface="Times New Roman" panose="02020603050405020304" pitchFamily="18" charset="0"/>
                  </a:rPr>
                  <a:t> function</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sSup>
                      <m:sSupPr>
                        <m:ctrlPr>
                          <a:rPr lang="en-US" altLang="zh-TW" sz="2000" i="1" smtClean="0">
                            <a:latin typeface="Cambria Math" panose="02040503050406030204" pitchFamily="18" charset="0"/>
                            <a:cs typeface="Times New Roman" panose="02020603050405020304" pitchFamily="18" charset="0"/>
                          </a:rPr>
                        </m:ctrlPr>
                      </m:sSupPr>
                      <m:e>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e>
                      <m:sup>
                        <m:r>
                          <a:rPr lang="en-US" altLang="zh-TW" sz="2000" b="0" i="1" smtClean="0">
                            <a:latin typeface="Cambria Math" panose="02040503050406030204" pitchFamily="18" charset="0"/>
                            <a:cs typeface="Times New Roman" panose="02020603050405020304" pitchFamily="18" charset="0"/>
                          </a:rPr>
                          <m:t>′</m:t>
                        </m:r>
                      </m:sup>
                    </m:sSup>
                    <m:r>
                      <a:rPr lang="en-US" altLang="zh-TW" sz="2000"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m:rPr>
                        <m:nor/>
                      </m:rPr>
                      <a:rPr lang="en-US" altLang="zh-TW" sz="2000">
                        <a:latin typeface="Cambria Math" panose="02040503050406030204" pitchFamily="18" charset="0"/>
                        <a:cs typeface="Times New Roman" panose="02020603050405020304" pitchFamily="18" charset="0"/>
                      </a:rPr>
                      <m:t>(</m:t>
                    </m:r>
                    <m:r>
                      <a:rPr lang="el-GR" altLang="zh-TW" sz="2000" i="1">
                        <a:latin typeface="Cambria Math" panose="02040503050406030204" pitchFamily="18" charset="0"/>
                        <a:ea typeface="Cambria Math" panose="02040503050406030204" pitchFamily="18" charset="0"/>
                        <a:cs typeface="Times New Roman" panose="02020603050405020304" pitchFamily="18" charset="0"/>
                      </a:rPr>
                      <m:t>𝜇</m:t>
                    </m:r>
                    <m:r>
                      <m:rPr>
                        <m:nor/>
                      </m:rPr>
                      <a:rPr lang="en-US" altLang="zh-TW" sz="2000" i="1">
                        <a:latin typeface="Cambria Math" panose="02040503050406030204" pitchFamily="18" charset="0"/>
                        <a:cs typeface="Times New Roman" panose="02020603050405020304" pitchFamily="18" charset="0"/>
                      </a:rPr>
                      <m:t>\\</m:t>
                    </m:r>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m:t>
                        </m:r>
                      </m:sup>
                    </m:sSubSup>
                    <m:r>
                      <m:rPr>
                        <m:nor/>
                      </m:rPr>
                      <a:rPr lang="en-US" altLang="zh-TW" sz="2000" dirty="0">
                        <a:latin typeface="Times New Roman" panose="020206030504050203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𝑧</m:t>
                    </m:r>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h</m:t>
                    </m:r>
                  </m:oMath>
                </a14:m>
                <a:r>
                  <a:rPr lang="en-US" altLang="zh-TW" sz="2000" dirty="0">
                    <a:latin typeface="Times New Roman" panose="02020603050405020304" pitchFamily="18" charset="0"/>
                    <a:cs typeface="Times New Roman" panose="02020603050405020304" pitchFamily="18" charset="0"/>
                  </a:rPr>
                  <a:t> is valid, and the re-derived challenge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e>
                      <m:sup>
                        <m:r>
                          <a:rPr lang="en-US" altLang="zh-TW" sz="2000" i="1">
                            <a:latin typeface="Cambria Math" panose="02040503050406030204" pitchFamily="18" charset="0"/>
                            <a:cs typeface="Times New Roman" panose="02020603050405020304" pitchFamily="18" charset="0"/>
                          </a:rPr>
                          <m:t>′</m:t>
                        </m:r>
                      </m:sup>
                    </m:sSup>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matches the original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oMath>
                </a14:m>
                <a:r>
                  <a:rPr lang="en-US" altLang="zh-TW" sz="2000" dirty="0">
                    <a:latin typeface="Times New Roman" panose="02020603050405020304" pitchFamily="18" charset="0"/>
                    <a:cs typeface="Times New Roman" panose="02020603050405020304" pitchFamily="18" charset="0"/>
                  </a:rPr>
                  <a:t>, then the signature is valid</a:t>
                </a:r>
              </a:p>
              <a:p>
                <a:pPr marL="457200" indent="-457200">
                  <a:lnSpc>
                    <a:spcPct val="200000"/>
                  </a:lnSpc>
                  <a:buFont typeface="+mj-lt"/>
                  <a:buAutoNum type="arabicPeriod"/>
                </a:pPr>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52D0474F-72BB-8595-76D4-16B389F160E2}"/>
                  </a:ext>
                </a:extLst>
              </p:cNvPr>
              <p:cNvSpPr txBox="1">
                <a:spLocks noRot="1" noChangeAspect="1" noMove="1" noResize="1" noEditPoints="1" noAdjustHandles="1" noChangeArrowheads="1" noChangeShapeType="1" noTextEdit="1"/>
              </p:cNvSpPr>
              <p:nvPr/>
            </p:nvSpPr>
            <p:spPr>
              <a:xfrm>
                <a:off x="568442" y="1692951"/>
                <a:ext cx="10851977" cy="4456028"/>
              </a:xfrm>
              <a:prstGeom prst="rect">
                <a:avLst/>
              </a:prstGeom>
              <a:blipFill>
                <a:blip r:embed="rId3"/>
                <a:stretch>
                  <a:fillRect l="-449"/>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C01734D6-DD7F-9CFA-F31D-BEBA0B0B908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graphicFrame>
        <p:nvGraphicFramePr>
          <p:cNvPr id="14" name="物件 13">
            <a:extLst>
              <a:ext uri="{FF2B5EF4-FFF2-40B4-BE49-F238E27FC236}">
                <a16:creationId xmlns:a16="http://schemas.microsoft.com/office/drawing/2014/main" id="{FDA5FE6E-35CA-0E1A-C4D6-627396314B09}"/>
              </a:ext>
            </a:extLst>
          </p:cNvPr>
          <p:cNvGraphicFramePr>
            <a:graphicFrameLocks noChangeAspect="1"/>
          </p:cNvGraphicFramePr>
          <p:nvPr>
            <p:extLst>
              <p:ext uri="{D42A27DB-BD31-4B8C-83A1-F6EECF244321}">
                <p14:modId xmlns:p14="http://schemas.microsoft.com/office/powerpoint/2010/main" val="1462380767"/>
              </p:ext>
            </p:extLst>
          </p:nvPr>
        </p:nvGraphicFramePr>
        <p:xfrm>
          <a:off x="6792919" y="520174"/>
          <a:ext cx="4322756" cy="2345554"/>
        </p:xfrm>
        <a:graphic>
          <a:graphicData uri="http://schemas.openxmlformats.org/presentationml/2006/ole">
            <mc:AlternateContent xmlns:mc="http://schemas.openxmlformats.org/markup-compatibility/2006">
              <mc:Choice xmlns:v="urn:schemas-microsoft-com:vml" Requires="v">
                <p:oleObj name="Visio" r:id="rId4" imgW="5009940" imgH="2666974" progId="Visio.Drawing.15">
                  <p:embed/>
                </p:oleObj>
              </mc:Choice>
              <mc:Fallback>
                <p:oleObj name="Visio" r:id="rId4" imgW="5009940" imgH="2666974" progId="Visio.Drawing.15">
                  <p:embed/>
                  <p:pic>
                    <p:nvPicPr>
                      <p:cNvPr id="6" name="物件 5">
                        <a:extLst>
                          <a:ext uri="{FF2B5EF4-FFF2-40B4-BE49-F238E27FC236}">
                            <a16:creationId xmlns:a16="http://schemas.microsoft.com/office/drawing/2014/main" id="{AEB24826-4D6E-49FB-B296-EF08DFD130F2}"/>
                          </a:ext>
                        </a:extLst>
                      </p:cNvPr>
                      <p:cNvPicPr/>
                      <p:nvPr/>
                    </p:nvPicPr>
                    <p:blipFill>
                      <a:blip r:embed="rId5"/>
                      <a:stretch>
                        <a:fillRect/>
                      </a:stretch>
                    </p:blipFill>
                    <p:spPr>
                      <a:xfrm>
                        <a:off x="6792919" y="520174"/>
                        <a:ext cx="4322756" cy="2345554"/>
                      </a:xfrm>
                      <a:prstGeom prst="rect">
                        <a:avLst/>
                      </a:prstGeom>
                    </p:spPr>
                  </p:pic>
                </p:oleObj>
              </mc:Fallback>
            </mc:AlternateContent>
          </a:graphicData>
        </a:graphic>
      </p:graphicFrame>
    </p:spTree>
    <p:extLst>
      <p:ext uri="{BB962C8B-B14F-4D97-AF65-F5344CB8AC3E}">
        <p14:creationId xmlns:p14="http://schemas.microsoft.com/office/powerpoint/2010/main" val="3555455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Related Work</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11" name="文字方塊 10">
            <a:extLst>
              <a:ext uri="{FF2B5EF4-FFF2-40B4-BE49-F238E27FC236}">
                <a16:creationId xmlns:a16="http://schemas.microsoft.com/office/drawing/2014/main" id="{81117B6D-0D73-929E-7E5A-7FFF7606BE85}"/>
              </a:ext>
            </a:extLst>
          </p:cNvPr>
          <p:cNvSpPr txBox="1"/>
          <p:nvPr/>
        </p:nvSpPr>
        <p:spPr>
          <a:xfrm>
            <a:off x="6287541" y="3638099"/>
            <a:ext cx="3302705" cy="923330"/>
          </a:xfrm>
          <a:prstGeom prst="rect">
            <a:avLst/>
          </a:prstGeom>
          <a:noFill/>
        </p:spPr>
        <p:txBody>
          <a:bodyPr wrap="square" rtlCol="0">
            <a:spAutoFit/>
          </a:bodyPr>
          <a:lstStyle/>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AXI-4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SHA-3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NTT</a:t>
            </a:r>
            <a:r>
              <a:rPr lang="zh-TW" altLang="en-US" dirty="0">
                <a:solidFill>
                  <a:schemeClr val="bg2">
                    <a:lumMod val="50000"/>
                  </a:schemeClr>
                </a:solidFill>
                <a:latin typeface="Times New Roman" panose="02020603050405020304" pitchFamily="18" charset="0"/>
                <a:cs typeface="Times New Roman" panose="02020603050405020304" pitchFamily="18" charset="0"/>
              </a:rPr>
              <a:t> </a:t>
            </a:r>
            <a:r>
              <a:rPr lang="en-US" altLang="zh-TW" dirty="0">
                <a:solidFill>
                  <a:schemeClr val="bg2">
                    <a:lumMod val="50000"/>
                  </a:schemeClr>
                </a:solidFill>
                <a:latin typeface="Times New Roman" panose="02020603050405020304" pitchFamily="18" charset="0"/>
                <a:cs typeface="Times New Roman" panose="02020603050405020304" pitchFamily="18" charset="0"/>
              </a:rPr>
              <a:t>structure</a:t>
            </a:r>
          </a:p>
        </p:txBody>
      </p:sp>
    </p:spTree>
    <p:extLst>
      <p:ext uri="{BB962C8B-B14F-4D97-AF65-F5344CB8AC3E}">
        <p14:creationId xmlns:p14="http://schemas.microsoft.com/office/powerpoint/2010/main" val="665183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178535" cy="461665"/>
            <a:chOff x="568442" y="319364"/>
            <a:chExt cx="2178535"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081019"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 Interface</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a:xfrm>
            <a:off x="9448800" y="6538912"/>
            <a:ext cx="2743200" cy="365125"/>
          </a:xfrm>
        </p:spPr>
        <p:txBody>
          <a:bodyPr/>
          <a:lstStyle/>
          <a:p>
            <a:fld id="{565CE74E-AB26-4998-AD42-012C4C1AD076}" type="slidenum">
              <a:rPr lang="zh-CN" altLang="en-US" smtClean="0"/>
              <a:t>15</a:t>
            </a:fld>
            <a:endParaRPr lang="zh-CN" altLang="en-US" dirty="0"/>
          </a:p>
        </p:txBody>
      </p:sp>
      <p:sp>
        <p:nvSpPr>
          <p:cNvPr id="3" name="矩形 2">
            <a:extLst>
              <a:ext uri="{FF2B5EF4-FFF2-40B4-BE49-F238E27FC236}">
                <a16:creationId xmlns:a16="http://schemas.microsoft.com/office/drawing/2014/main" id="{19A95ACD-6D48-4935-8C90-7437B6860350}"/>
              </a:ext>
            </a:extLst>
          </p:cNvPr>
          <p:cNvSpPr/>
          <p:nvPr/>
        </p:nvSpPr>
        <p:spPr>
          <a:xfrm>
            <a:off x="568442" y="1255702"/>
            <a:ext cx="5527558" cy="4191981"/>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AXI4-Lite : Sends control commands</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 AXI4-Stream Input (Dual Channels)</a:t>
            </a:r>
          </a:p>
          <a:p>
            <a:pPr marL="800100" lvl="1" indent="-342900">
              <a:lnSpc>
                <a:spcPct val="150000"/>
              </a:lnSpc>
              <a:buFont typeface="Arial" panose="020B0604020202020204" pitchFamily="34" charset="0"/>
              <a:buChar char="•"/>
            </a:pPr>
            <a:r>
              <a:rPr lang="en-US" altLang="zh-TW" sz="2000" dirty="0" err="1">
                <a:latin typeface="Times New Roman" panose="02020603050405020304" pitchFamily="18" charset="0"/>
                <a:cs typeface="Times New Roman" panose="02020603050405020304" pitchFamily="18" charset="0"/>
              </a:rPr>
              <a:t>s_axis_a</a:t>
            </a:r>
            <a:r>
              <a:rPr lang="en-US" altLang="zh-TW" sz="2000" dirty="0">
                <a:latin typeface="Times New Roman" panose="02020603050405020304" pitchFamily="18" charset="0"/>
                <a:cs typeface="Times New Roman" panose="02020603050405020304" pitchFamily="18" charset="0"/>
              </a:rPr>
              <a:t> : Feeds data to Keccak core for hashing</a:t>
            </a:r>
          </a:p>
          <a:p>
            <a:pPr marL="800100" lvl="1" indent="-342900">
              <a:lnSpc>
                <a:spcPct val="150000"/>
              </a:lnSpc>
              <a:buFont typeface="Arial" panose="020B0604020202020204" pitchFamily="34" charset="0"/>
              <a:buChar char="•"/>
            </a:pPr>
            <a:r>
              <a:rPr lang="en-US" altLang="zh-TW" sz="2000" dirty="0" err="1">
                <a:latin typeface="Times New Roman" panose="02020603050405020304" pitchFamily="18" charset="0"/>
                <a:cs typeface="Times New Roman" panose="02020603050405020304" pitchFamily="18" charset="0"/>
              </a:rPr>
              <a:t>s_axis_b</a:t>
            </a:r>
            <a:r>
              <a:rPr lang="en-US" altLang="zh-TW" sz="2000" dirty="0">
                <a:latin typeface="Times New Roman" panose="02020603050405020304" pitchFamily="18" charset="0"/>
                <a:cs typeface="Times New Roman" panose="02020603050405020304" pitchFamily="18" charset="0"/>
              </a:rPr>
              <a:t> : Provides computation data</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AXI4-Stream Output : Streams out public keys, private keys, signatures, and verification results</a:t>
            </a:r>
          </a:p>
          <a:p>
            <a:pPr marL="342900" indent="-342900">
              <a:lnSpc>
                <a:spcPct val="15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150000"/>
              </a:lnSpc>
              <a:buFont typeface="Wingdings" panose="05000000000000000000" pitchFamily="2" charset="2"/>
              <a:buChar char="ü"/>
            </a:pPr>
            <a:endPar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7" name="圖片 6">
            <a:extLst>
              <a:ext uri="{FF2B5EF4-FFF2-40B4-BE49-F238E27FC236}">
                <a16:creationId xmlns:a16="http://schemas.microsoft.com/office/drawing/2014/main" id="{B97317FB-7DB2-4889-F544-11CB1ACDD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425" y="378978"/>
            <a:ext cx="5974575" cy="5984876"/>
          </a:xfrm>
          <a:prstGeom prst="rect">
            <a:avLst/>
          </a:prstGeom>
        </p:spPr>
      </p:pic>
    </p:spTree>
    <p:extLst>
      <p:ext uri="{BB962C8B-B14F-4D97-AF65-F5344CB8AC3E}">
        <p14:creationId xmlns:p14="http://schemas.microsoft.com/office/powerpoint/2010/main" val="2082606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3757492" cy="461665"/>
            <a:chOff x="568442" y="319364"/>
            <a:chExt cx="3757492"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365997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 Register specification</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a:xfrm>
            <a:off x="9448800" y="6538912"/>
            <a:ext cx="2743200" cy="365125"/>
          </a:xfrm>
        </p:spPr>
        <p:txBody>
          <a:bodyPr/>
          <a:lstStyle/>
          <a:p>
            <a:fld id="{565CE74E-AB26-4998-AD42-012C4C1AD076}" type="slidenum">
              <a:rPr lang="zh-CN" altLang="en-US" smtClean="0"/>
              <a:t>16</a:t>
            </a:fld>
            <a:endParaRPr lang="zh-CN" altLang="en-US" dirty="0"/>
          </a:p>
        </p:txBody>
      </p:sp>
      <p:sp>
        <p:nvSpPr>
          <p:cNvPr id="3" name="矩形 2">
            <a:extLst>
              <a:ext uri="{FF2B5EF4-FFF2-40B4-BE49-F238E27FC236}">
                <a16:creationId xmlns:a16="http://schemas.microsoft.com/office/drawing/2014/main" id="{19A95ACD-6D48-4935-8C90-7437B6860350}"/>
              </a:ext>
            </a:extLst>
          </p:cNvPr>
          <p:cNvSpPr/>
          <p:nvPr/>
        </p:nvSpPr>
        <p:spPr>
          <a:xfrm>
            <a:off x="665959" y="723844"/>
            <a:ext cx="3741986" cy="960328"/>
          </a:xfrm>
          <a:prstGeom prst="rect">
            <a:avLst/>
          </a:prstGeom>
        </p:spPr>
        <p:txBody>
          <a:bodyPr wrap="non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 Address Map: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3800_0000</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Register Address Map:</a:t>
            </a:r>
            <a:endPar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A31C1250-3B09-4A17-872C-D650BBB6AB18}"/>
              </a:ext>
            </a:extLst>
          </p:cNvPr>
          <p:cNvGraphicFramePr>
            <a:graphicFrameLocks noGrp="1"/>
          </p:cNvGraphicFramePr>
          <p:nvPr>
            <p:extLst>
              <p:ext uri="{D42A27DB-BD31-4B8C-83A1-F6EECF244321}">
                <p14:modId xmlns:p14="http://schemas.microsoft.com/office/powerpoint/2010/main" val="2398922516"/>
              </p:ext>
            </p:extLst>
          </p:nvPr>
        </p:nvGraphicFramePr>
        <p:xfrm>
          <a:off x="1130526" y="1691896"/>
          <a:ext cx="7362777" cy="1097280"/>
        </p:xfrm>
        <a:graphic>
          <a:graphicData uri="http://schemas.openxmlformats.org/drawingml/2006/table">
            <a:tbl>
              <a:tblPr firstRow="1" bandRow="1">
                <a:tableStyleId>{5C22544A-7EE6-4342-B048-85BDC9FD1C3A}</a:tableStyleId>
              </a:tblPr>
              <a:tblGrid>
                <a:gridCol w="2022941">
                  <a:extLst>
                    <a:ext uri="{9D8B030D-6E8A-4147-A177-3AD203B41FA5}">
                      <a16:colId xmlns:a16="http://schemas.microsoft.com/office/drawing/2014/main" val="2950784667"/>
                    </a:ext>
                  </a:extLst>
                </a:gridCol>
                <a:gridCol w="2669918">
                  <a:extLst>
                    <a:ext uri="{9D8B030D-6E8A-4147-A177-3AD203B41FA5}">
                      <a16:colId xmlns:a16="http://schemas.microsoft.com/office/drawing/2014/main" val="3282308950"/>
                    </a:ext>
                  </a:extLst>
                </a:gridCol>
                <a:gridCol w="2669918">
                  <a:extLst>
                    <a:ext uri="{9D8B030D-6E8A-4147-A177-3AD203B41FA5}">
                      <a16:colId xmlns:a16="http://schemas.microsoft.com/office/drawing/2014/main" val="2112072357"/>
                    </a:ext>
                  </a:extLst>
                </a:gridCol>
              </a:tblGrid>
              <a:tr h="311108">
                <a:tc gridSpan="3">
                  <a:txBody>
                    <a:bodyPr/>
                    <a:lstStyle/>
                    <a:p>
                      <a:pPr algn="ctr"/>
                      <a:r>
                        <a:rPr lang="en-US" altLang="zh-TW" sz="1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TW" altLang="en-US" sz="1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0x00</a:t>
                      </a:r>
                      <a:endPar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8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Mode</a:t>
                      </a:r>
                      <a:endPar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814511"/>
                  </a:ext>
                </a:extLst>
              </a:tr>
              <a:tr h="351156">
                <a:tc vMerge="1">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State</a:t>
                      </a:r>
                      <a:r>
                        <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(r/w)</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bl>
          </a:graphicData>
        </a:graphic>
      </p:graphicFrame>
      <p:graphicFrame>
        <p:nvGraphicFramePr>
          <p:cNvPr id="15" name="表格 14">
            <a:extLst>
              <a:ext uri="{FF2B5EF4-FFF2-40B4-BE49-F238E27FC236}">
                <a16:creationId xmlns:a16="http://schemas.microsoft.com/office/drawing/2014/main" id="{59F83F2F-A6F7-4D1A-B42E-59B213C9F8BB}"/>
              </a:ext>
            </a:extLst>
          </p:cNvPr>
          <p:cNvGraphicFramePr>
            <a:graphicFrameLocks noGrp="1"/>
          </p:cNvGraphicFramePr>
          <p:nvPr>
            <p:extLst>
              <p:ext uri="{D42A27DB-BD31-4B8C-83A1-F6EECF244321}">
                <p14:modId xmlns:p14="http://schemas.microsoft.com/office/powerpoint/2010/main" val="3542529123"/>
              </p:ext>
            </p:extLst>
          </p:nvPr>
        </p:nvGraphicFramePr>
        <p:xfrm>
          <a:off x="1130526" y="3450713"/>
          <a:ext cx="9064171" cy="2940902"/>
        </p:xfrm>
        <a:graphic>
          <a:graphicData uri="http://schemas.openxmlformats.org/drawingml/2006/table">
            <a:tbl>
              <a:tblPr firstRow="1" bandRow="1">
                <a:tableStyleId>{5C22544A-7EE6-4342-B048-85BDC9FD1C3A}</a:tableStyleId>
              </a:tblPr>
              <a:tblGrid>
                <a:gridCol w="2360571">
                  <a:extLst>
                    <a:ext uri="{9D8B030D-6E8A-4147-A177-3AD203B41FA5}">
                      <a16:colId xmlns:a16="http://schemas.microsoft.com/office/drawing/2014/main" val="2950784667"/>
                    </a:ext>
                  </a:extLst>
                </a:gridCol>
                <a:gridCol w="2360571">
                  <a:extLst>
                    <a:ext uri="{9D8B030D-6E8A-4147-A177-3AD203B41FA5}">
                      <a16:colId xmlns:a16="http://schemas.microsoft.com/office/drawing/2014/main" val="3282308950"/>
                    </a:ext>
                  </a:extLst>
                </a:gridCol>
                <a:gridCol w="4343029">
                  <a:extLst>
                    <a:ext uri="{9D8B030D-6E8A-4147-A177-3AD203B41FA5}">
                      <a16:colId xmlns:a16="http://schemas.microsoft.com/office/drawing/2014/main" val="1604541150"/>
                    </a:ext>
                  </a:extLst>
                </a:gridCol>
              </a:tblGrid>
              <a:tr h="38096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Present State (PS)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Next State (NS)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Event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IDLE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MODE_CHOOSE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655124">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MODE_CHOOSE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WRESP__CHANNEL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 &amp;&amp; AWREADY</a:t>
                      </a:r>
                    </a:p>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&amp;&amp; WREADY &amp;&amp; WVALID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WRESP__CHANNEL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START_MLDSA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 &amp;&amp; BREADY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574304"/>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START_MLDSA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WORK_MLDSA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WORK_MLDSA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OVER_MLDSA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done(MLDSA)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OVER_MLDSA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IDLE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0929148"/>
                  </a:ext>
                </a:extLst>
              </a:tr>
            </a:tbl>
          </a:graphicData>
        </a:graphic>
      </p:graphicFrame>
      <p:sp>
        <p:nvSpPr>
          <p:cNvPr id="5" name="文字方塊 4">
            <a:extLst>
              <a:ext uri="{FF2B5EF4-FFF2-40B4-BE49-F238E27FC236}">
                <a16:creationId xmlns:a16="http://schemas.microsoft.com/office/drawing/2014/main" id="{3EE42995-CEC3-EE5C-7AD9-0975AC93A195}"/>
              </a:ext>
            </a:extLst>
          </p:cNvPr>
          <p:cNvSpPr txBox="1"/>
          <p:nvPr/>
        </p:nvSpPr>
        <p:spPr>
          <a:xfrm>
            <a:off x="720898" y="2908625"/>
            <a:ext cx="6105524" cy="498663"/>
          </a:xfrm>
          <a:prstGeom prst="rect">
            <a:avLst/>
          </a:prstGeom>
          <a:noFill/>
        </p:spPr>
        <p:txBody>
          <a:bodyPr wrap="squar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State Transition Table: </a:t>
            </a:r>
          </a:p>
        </p:txBody>
      </p:sp>
    </p:spTree>
    <p:extLst>
      <p:ext uri="{BB962C8B-B14F-4D97-AF65-F5344CB8AC3E}">
        <p14:creationId xmlns:p14="http://schemas.microsoft.com/office/powerpoint/2010/main" val="1728931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1"/>
            </p:custDataLst>
          </p:nvPr>
        </p:nvGrpSpPr>
        <p:grpSpPr>
          <a:xfrm>
            <a:off x="6318175" y="1236180"/>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199749" y="1282495"/>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p>
        </p:txBody>
      </p:sp>
      <p:grpSp>
        <p:nvGrpSpPr>
          <p:cNvPr id="25" name="PA_组合 24"/>
          <p:cNvGrpSpPr/>
          <p:nvPr>
            <p:custDataLst>
              <p:tags r:id="rId2"/>
            </p:custDataLst>
          </p:nvPr>
        </p:nvGrpSpPr>
        <p:grpSpPr>
          <a:xfrm>
            <a:off x="6318175" y="2107408"/>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199749" y="2209712"/>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Related Work</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3"/>
            </p:custDataLst>
          </p:nvPr>
        </p:nvGrpSpPr>
        <p:grpSpPr>
          <a:xfrm>
            <a:off x="6318175" y="2978636"/>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199749" y="2999790"/>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4"/>
            </p:custDataLst>
          </p:nvPr>
        </p:nvGrpSpPr>
        <p:grpSpPr>
          <a:xfrm>
            <a:off x="6318175" y="3849864"/>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199749" y="3937133"/>
            <a:ext cx="5087584"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Implementation &amp; Simulation</a:t>
            </a:r>
          </a:p>
          <a:p>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grpSp>
        <p:nvGrpSpPr>
          <p:cNvPr id="38" name="PA_组合 27">
            <a:extLst>
              <a:ext uri="{FF2B5EF4-FFF2-40B4-BE49-F238E27FC236}">
                <a16:creationId xmlns:a16="http://schemas.microsoft.com/office/drawing/2014/main" id="{AD11401E-EF40-41B0-8F2D-B42B728BF51D}"/>
              </a:ext>
            </a:extLst>
          </p:cNvPr>
          <p:cNvGrpSpPr/>
          <p:nvPr>
            <p:custDataLst>
              <p:tags r:id="rId5"/>
            </p:custDataLst>
          </p:nvPr>
        </p:nvGrpSpPr>
        <p:grpSpPr>
          <a:xfrm>
            <a:off x="6318177" y="364952"/>
            <a:ext cx="727831" cy="727831"/>
            <a:chOff x="7010404" y="3759173"/>
            <a:chExt cx="727831" cy="727831"/>
          </a:xfrm>
        </p:grpSpPr>
        <p:sp>
          <p:nvSpPr>
            <p:cNvPr id="39" name="椭圆 1">
              <a:extLst>
                <a:ext uri="{FF2B5EF4-FFF2-40B4-BE49-F238E27FC236}">
                  <a16:creationId xmlns:a16="http://schemas.microsoft.com/office/drawing/2014/main" id="{F5225941-9CFC-44BD-B40C-15C6BCBFB2F8}"/>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40" name="TextBox 32">
              <a:extLst>
                <a:ext uri="{FF2B5EF4-FFF2-40B4-BE49-F238E27FC236}">
                  <a16:creationId xmlns:a16="http://schemas.microsoft.com/office/drawing/2014/main" id="{A89A5FD5-4C4C-4AC5-94C2-92905E161F60}"/>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41" name="TextBox 76">
            <a:extLst>
              <a:ext uri="{FF2B5EF4-FFF2-40B4-BE49-F238E27FC236}">
                <a16:creationId xmlns:a16="http://schemas.microsoft.com/office/drawing/2014/main" id="{E48E2096-9481-4601-A405-FA519104DC7A}"/>
              </a:ext>
            </a:extLst>
          </p:cNvPr>
          <p:cNvSpPr txBox="1"/>
          <p:nvPr/>
        </p:nvSpPr>
        <p:spPr>
          <a:xfrm>
            <a:off x="7199749" y="436479"/>
            <a:ext cx="3922742"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p>
          <a:p>
            <a:endPar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4" name="PA_组合 24">
            <a:extLst>
              <a:ext uri="{FF2B5EF4-FFF2-40B4-BE49-F238E27FC236}">
                <a16:creationId xmlns:a16="http://schemas.microsoft.com/office/drawing/2014/main" id="{685CF479-CC56-C656-86BF-5FF6C478281F}"/>
              </a:ext>
            </a:extLst>
          </p:cNvPr>
          <p:cNvGrpSpPr/>
          <p:nvPr>
            <p:custDataLst>
              <p:tags r:id="rId6"/>
            </p:custDataLst>
          </p:nvPr>
        </p:nvGrpSpPr>
        <p:grpSpPr>
          <a:xfrm>
            <a:off x="6318173" y="4721092"/>
            <a:ext cx="727831" cy="727831"/>
            <a:chOff x="7010404" y="4992206"/>
            <a:chExt cx="727831" cy="727831"/>
          </a:xfrm>
        </p:grpSpPr>
        <p:sp>
          <p:nvSpPr>
            <p:cNvPr id="5" name="椭圆 1">
              <a:extLst>
                <a:ext uri="{FF2B5EF4-FFF2-40B4-BE49-F238E27FC236}">
                  <a16:creationId xmlns:a16="http://schemas.microsoft.com/office/drawing/2014/main" id="{4F2D6088-CCB4-D39A-A298-BAA7AF8023F6}"/>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6" name="TextBox 32">
              <a:extLst>
                <a:ext uri="{FF2B5EF4-FFF2-40B4-BE49-F238E27FC236}">
                  <a16:creationId xmlns:a16="http://schemas.microsoft.com/office/drawing/2014/main" id="{AD3F3789-3BD6-3227-9B38-1779FF2C7FB2}"/>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7" name="PA_组合 24">
            <a:extLst>
              <a:ext uri="{FF2B5EF4-FFF2-40B4-BE49-F238E27FC236}">
                <a16:creationId xmlns:a16="http://schemas.microsoft.com/office/drawing/2014/main" id="{8079DDBC-9306-FB59-4D10-8D94C55DEA04}"/>
              </a:ext>
            </a:extLst>
          </p:cNvPr>
          <p:cNvGrpSpPr/>
          <p:nvPr>
            <p:custDataLst>
              <p:tags r:id="rId7"/>
            </p:custDataLst>
          </p:nvPr>
        </p:nvGrpSpPr>
        <p:grpSpPr>
          <a:xfrm>
            <a:off x="6318173" y="5592320"/>
            <a:ext cx="727831" cy="727831"/>
            <a:chOff x="7010404" y="4992206"/>
            <a:chExt cx="727831" cy="727831"/>
          </a:xfrm>
        </p:grpSpPr>
        <p:sp>
          <p:nvSpPr>
            <p:cNvPr id="8" name="椭圆 1">
              <a:extLst>
                <a:ext uri="{FF2B5EF4-FFF2-40B4-BE49-F238E27FC236}">
                  <a16:creationId xmlns:a16="http://schemas.microsoft.com/office/drawing/2014/main" id="{04751479-A888-1C98-FEE5-082741F88FB1}"/>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a:extLst>
                <a:ext uri="{FF2B5EF4-FFF2-40B4-BE49-F238E27FC236}">
                  <a16:creationId xmlns:a16="http://schemas.microsoft.com/office/drawing/2014/main" id="{25E80A3E-B15D-1010-5928-0949242A6D9D}"/>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07</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0" name="TextBox 76">
            <a:extLst>
              <a:ext uri="{FF2B5EF4-FFF2-40B4-BE49-F238E27FC236}">
                <a16:creationId xmlns:a16="http://schemas.microsoft.com/office/drawing/2014/main" id="{D916FD63-A45B-DBE3-F68F-75EB0A7B3E64}"/>
              </a:ext>
            </a:extLst>
          </p:cNvPr>
          <p:cNvSpPr txBox="1"/>
          <p:nvPr/>
        </p:nvSpPr>
        <p:spPr>
          <a:xfrm>
            <a:off x="7199749" y="4790676"/>
            <a:ext cx="5554226"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Conclusion &amp; Future Work</a:t>
            </a:r>
          </a:p>
          <a:p>
            <a:endPar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TextBox 76">
            <a:extLst>
              <a:ext uri="{FF2B5EF4-FFF2-40B4-BE49-F238E27FC236}">
                <a16:creationId xmlns:a16="http://schemas.microsoft.com/office/drawing/2014/main" id="{8E615FC3-2ACC-D0B4-BFFE-8630893E7BD0}"/>
              </a:ext>
            </a:extLst>
          </p:cNvPr>
          <p:cNvSpPr txBox="1"/>
          <p:nvPr/>
        </p:nvSpPr>
        <p:spPr>
          <a:xfrm>
            <a:off x="7199749" y="5637607"/>
            <a:ext cx="5554226"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1201542" y="982824"/>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Cooley-Tukey decomposition is used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28</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9993991" y="618292"/>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9993991" y="953895"/>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9525310" y="319365"/>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performing necessary additions or subtractions with q of the reduced result,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a:t>
            </a:r>
            <a:r>
              <a:rPr lang="en-US" altLang="zh-TW" sz="2000" dirty="0">
                <a:latin typeface="Times New Roman" panose="02020603050405020304" pitchFamily="18" charset="0"/>
                <a:cs typeface="Times New Roman" panose="02020603050405020304" pitchFamily="18" charset="0"/>
              </a:rPr>
              <a:t>(</a:t>
            </a:r>
            <a:r>
              <a:rPr lang="pl-PL" altLang="zh-TW" sz="2000" dirty="0">
                <a:latin typeface="Times New Roman" panose="02020603050405020304" pitchFamily="18" charset="0"/>
                <a:cs typeface="Times New Roman" panose="02020603050405020304" pitchFamily="18" charset="0"/>
              </a:rPr>
              <a:t>mod q</a:t>
            </a:r>
            <a:r>
              <a:rPr lang="en-US" altLang="zh-TW" sz="2000" dirty="0">
                <a:latin typeface="Times New Roman" panose="02020603050405020304" pitchFamily="18" charset="0"/>
                <a:cs typeface="Times New Roman" panose="02020603050405020304" pitchFamily="18" charset="0"/>
              </a:rPr>
              <a:t>)</a:t>
            </a:r>
            <a:endParaRPr lang="pl-PL"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105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Eight BU modules are used in the NTT/INTT of the thesis.</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10349809"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where 1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 in our implemented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NTT/INTT, the MEM depth of each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Stage is different:</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2×((8−i)−1) </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937027" y="1027443"/>
                <a:ext cx="10349809" cy="3331938"/>
              </a:xfrm>
              <a:prstGeom prst="rect">
                <a:avLst/>
              </a:prstGeom>
              <a:blipFill>
                <a:blip r:embed="rId3"/>
                <a:stretch>
                  <a:fillRect l="-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8780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98246" cy="400110"/>
            <a:chOff x="568442" y="319364"/>
            <a:chExt cx="2998246"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90073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pic>
        <p:nvPicPr>
          <p:cNvPr id="5" name="圖片 4">
            <a:extLst>
              <a:ext uri="{FF2B5EF4-FFF2-40B4-BE49-F238E27FC236}">
                <a16:creationId xmlns:a16="http://schemas.microsoft.com/office/drawing/2014/main" id="{B9CF0BF6-3030-8AAB-5579-B4AC070E9F1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1812671"/>
            <a:ext cx="11520000" cy="3232658"/>
          </a:xfrm>
          <a:prstGeom prst="rect">
            <a:avLst/>
          </a:prstGeom>
        </p:spPr>
      </p:pic>
    </p:spTree>
    <p:extLst>
      <p:ext uri="{BB962C8B-B14F-4D97-AF65-F5344CB8AC3E}">
        <p14:creationId xmlns:p14="http://schemas.microsoft.com/office/powerpoint/2010/main" val="3245190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039925" cy="400110"/>
            <a:chOff x="568442" y="319364"/>
            <a:chExt cx="303992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94240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pic>
        <p:nvPicPr>
          <p:cNvPr id="14" name="圖片 13">
            <a:extLst>
              <a:ext uri="{FF2B5EF4-FFF2-40B4-BE49-F238E27FC236}">
                <a16:creationId xmlns:a16="http://schemas.microsoft.com/office/drawing/2014/main" id="{804D9ADE-2D4F-49BC-AD7B-361648CEDE8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7715249" y="6393657"/>
            <a:ext cx="45719" cy="61913"/>
          </a:xfrm>
          <a:prstGeom prst="rect">
            <a:avLst/>
          </a:prstGeom>
        </p:spPr>
      </p:pic>
      <p:pic>
        <p:nvPicPr>
          <p:cNvPr id="16" name="圖片 15">
            <a:extLst>
              <a:ext uri="{FF2B5EF4-FFF2-40B4-BE49-F238E27FC236}">
                <a16:creationId xmlns:a16="http://schemas.microsoft.com/office/drawing/2014/main" id="{FDCB4E9E-E21D-4525-8E1D-8B7805A5174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9684544" y="6579393"/>
            <a:ext cx="45719" cy="61913"/>
          </a:xfrm>
          <a:prstGeom prst="rect">
            <a:avLst/>
          </a:prstGeom>
        </p:spPr>
      </p:pic>
      <p:pic>
        <p:nvPicPr>
          <p:cNvPr id="6" name="圖片 5">
            <a:extLst>
              <a:ext uri="{FF2B5EF4-FFF2-40B4-BE49-F238E27FC236}">
                <a16:creationId xmlns:a16="http://schemas.microsoft.com/office/drawing/2014/main" id="{4C2124E4-BA8B-0C5A-1E95-E0C7C4EBEE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373" y="752335"/>
            <a:ext cx="11520000" cy="2618499"/>
          </a:xfrm>
          <a:prstGeom prst="rect">
            <a:avLst/>
          </a:prstGeom>
        </p:spPr>
      </p:pic>
      <p:pic>
        <p:nvPicPr>
          <p:cNvPr id="8" name="圖片 7">
            <a:extLst>
              <a:ext uri="{FF2B5EF4-FFF2-40B4-BE49-F238E27FC236}">
                <a16:creationId xmlns:a16="http://schemas.microsoft.com/office/drawing/2014/main" id="{55D02EEE-2037-F839-8A7B-5D2C6343D68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3373" y="3370834"/>
            <a:ext cx="11520000" cy="3417561"/>
          </a:xfrm>
          <a:prstGeom prst="rect">
            <a:avLst/>
          </a:prstGeom>
        </p:spPr>
      </p:pic>
      <p:cxnSp>
        <p:nvCxnSpPr>
          <p:cNvPr id="13" name="接點: 肘形 12">
            <a:extLst>
              <a:ext uri="{FF2B5EF4-FFF2-40B4-BE49-F238E27FC236}">
                <a16:creationId xmlns:a16="http://schemas.microsoft.com/office/drawing/2014/main" id="{0BD9F008-43DC-1A71-70F7-F6DF0B3576B2}"/>
              </a:ext>
            </a:extLst>
          </p:cNvPr>
          <p:cNvCxnSpPr>
            <a:stCxn id="6" idx="3"/>
            <a:endCxn id="8" idx="1"/>
          </p:cNvCxnSpPr>
          <p:nvPr/>
        </p:nvCxnSpPr>
        <p:spPr>
          <a:xfrm flipH="1">
            <a:off x="333373" y="2061585"/>
            <a:ext cx="11520000" cy="3018030"/>
          </a:xfrm>
          <a:prstGeom prst="bentConnector5">
            <a:avLst>
              <a:gd name="adj1" fmla="val -1984"/>
              <a:gd name="adj2" fmla="val 41109"/>
              <a:gd name="adj3" fmla="val 10198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541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68238" cy="400110"/>
            <a:chOff x="568442" y="319364"/>
            <a:chExt cx="296823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87072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5" name="圖片 4">
            <a:extLst>
              <a:ext uri="{FF2B5EF4-FFF2-40B4-BE49-F238E27FC236}">
                <a16:creationId xmlns:a16="http://schemas.microsoft.com/office/drawing/2014/main" id="{DE794D7F-78AD-C9C7-59E8-526DA81A7BE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2094815"/>
            <a:ext cx="11520000" cy="2668369"/>
          </a:xfrm>
          <a:prstGeom prst="rect">
            <a:avLst/>
          </a:prstGeom>
        </p:spPr>
      </p:pic>
    </p:spTree>
    <p:extLst>
      <p:ext uri="{BB962C8B-B14F-4D97-AF65-F5344CB8AC3E}">
        <p14:creationId xmlns:p14="http://schemas.microsoft.com/office/powerpoint/2010/main" val="1288036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pic>
        <p:nvPicPr>
          <p:cNvPr id="7" name="圖片 6">
            <a:extLst>
              <a:ext uri="{FF2B5EF4-FFF2-40B4-BE49-F238E27FC236}">
                <a16:creationId xmlns:a16="http://schemas.microsoft.com/office/drawing/2014/main" id="{46F54EC7-BDF9-4E14-4A51-E6A06A29CB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6000" y="779087"/>
            <a:ext cx="10800000" cy="5697206"/>
          </a:xfrm>
          <a:prstGeom prst="rect">
            <a:avLst/>
          </a:prstGeom>
        </p:spPr>
      </p:pic>
    </p:spTree>
    <p:extLst>
      <p:ext uri="{BB962C8B-B14F-4D97-AF65-F5344CB8AC3E}">
        <p14:creationId xmlns:p14="http://schemas.microsoft.com/office/powerpoint/2010/main" val="2902645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6477" cy="400110"/>
            <a:chOff x="568442" y="319364"/>
            <a:chExt cx="3326477"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896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539210" cy="400110"/>
            <a:chOff x="568442" y="319364"/>
            <a:chExt cx="25392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441694"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7" name="圖片 6">
            <a:extLst>
              <a:ext uri="{FF2B5EF4-FFF2-40B4-BE49-F238E27FC236}">
                <a16:creationId xmlns:a16="http://schemas.microsoft.com/office/drawing/2014/main" id="{03C907DE-6398-712E-3DE0-CE2E25706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1849919" cy="400110"/>
            <a:chOff x="568442" y="319364"/>
            <a:chExt cx="1849919"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17524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Padder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pic>
        <p:nvPicPr>
          <p:cNvPr id="4" name="圖片 3">
            <a:extLst>
              <a:ext uri="{FF2B5EF4-FFF2-40B4-BE49-F238E27FC236}">
                <a16:creationId xmlns:a16="http://schemas.microsoft.com/office/drawing/2014/main" id="{C94F8AE8-F462-1F73-C19E-455B32B2EE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386391"/>
            <a:ext cx="10800000" cy="4085218"/>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34DBF-2621-3BFC-7C69-DD656D4EDA33}"/>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A9CF62D-ED9D-FE2D-DC8B-70D706916CC0}"/>
              </a:ext>
            </a:extLst>
          </p:cNvPr>
          <p:cNvGrpSpPr/>
          <p:nvPr/>
        </p:nvGrpSpPr>
        <p:grpSpPr>
          <a:xfrm>
            <a:off x="568443" y="319365"/>
            <a:ext cx="2659436" cy="400110"/>
            <a:chOff x="568442" y="319364"/>
            <a:chExt cx="2659436" cy="400111"/>
          </a:xfrm>
        </p:grpSpPr>
        <p:sp>
          <p:nvSpPr>
            <p:cNvPr id="55" name="文本框 23">
              <a:extLst>
                <a:ext uri="{FF2B5EF4-FFF2-40B4-BE49-F238E27FC236}">
                  <a16:creationId xmlns:a16="http://schemas.microsoft.com/office/drawing/2014/main" id="{C073B17C-DAD9-B307-D7F6-D5D61639F8DC}"/>
                </a:ext>
              </a:extLst>
            </p:cNvPr>
            <p:cNvSpPr txBox="1"/>
            <p:nvPr/>
          </p:nvSpPr>
          <p:spPr>
            <a:xfrm>
              <a:off x="665958" y="319364"/>
              <a:ext cx="256192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F_Permutation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7AF02CE-93FA-5C59-B2B9-9B92FFD743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D7E496C-8A58-C4FF-94DE-75CEDBBB821E}"/>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7" name="圖片 6">
            <a:extLst>
              <a:ext uri="{FF2B5EF4-FFF2-40B4-BE49-F238E27FC236}">
                <a16:creationId xmlns:a16="http://schemas.microsoft.com/office/drawing/2014/main" id="{AAF16D9D-81E9-0072-D74B-997A00528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00" y="917235"/>
            <a:ext cx="9000000" cy="5023530"/>
          </a:xfrm>
          <a:prstGeom prst="rect">
            <a:avLst/>
          </a:prstGeom>
        </p:spPr>
      </p:pic>
    </p:spTree>
    <p:extLst>
      <p:ext uri="{BB962C8B-B14F-4D97-AF65-F5344CB8AC3E}">
        <p14:creationId xmlns:p14="http://schemas.microsoft.com/office/powerpoint/2010/main" val="4062761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F5B4B-6322-1029-9440-DFA9315563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7BFA021-7B89-E036-9915-96EE1DE740F6}"/>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1775D636-BB05-625C-8A46-9512B46EFBEA}"/>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3D00C6-D9FF-B6CB-002A-2342766F64E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1C5FB65-F9BB-B7B5-D7D3-520CBABD5AED}"/>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p:pic>
        <p:nvPicPr>
          <p:cNvPr id="13" name="圖片 12">
            <a:extLst>
              <a:ext uri="{FF2B5EF4-FFF2-40B4-BE49-F238E27FC236}">
                <a16:creationId xmlns:a16="http://schemas.microsoft.com/office/drawing/2014/main" id="{3B899804-80CE-E930-EFA9-F295519C5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00" y="719475"/>
            <a:ext cx="9000000" cy="5759411"/>
          </a:xfrm>
          <a:prstGeom prst="rect">
            <a:avLst/>
          </a:prstGeom>
        </p:spPr>
      </p:pic>
    </p:spTree>
    <p:extLst>
      <p:ext uri="{BB962C8B-B14F-4D97-AF65-F5344CB8AC3E}">
        <p14:creationId xmlns:p14="http://schemas.microsoft.com/office/powerpoint/2010/main" val="428461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5FE52-D7CC-45C6-EF31-DEA840B692A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7C50340-E294-C138-1A3F-7C23823B88AD}"/>
              </a:ext>
            </a:extLst>
          </p:cNvPr>
          <p:cNvGrpSpPr/>
          <p:nvPr/>
        </p:nvGrpSpPr>
        <p:grpSpPr>
          <a:xfrm>
            <a:off x="568443" y="319365"/>
            <a:ext cx="2274715" cy="400110"/>
            <a:chOff x="568442" y="319364"/>
            <a:chExt cx="2274715" cy="400111"/>
          </a:xfrm>
        </p:grpSpPr>
        <p:sp>
          <p:nvSpPr>
            <p:cNvPr id="55" name="文本框 23">
              <a:extLst>
                <a:ext uri="{FF2B5EF4-FFF2-40B4-BE49-F238E27FC236}">
                  <a16:creationId xmlns:a16="http://schemas.microsoft.com/office/drawing/2014/main" id="{37D46255-7EA3-E26C-F713-1B3A518364A0}"/>
                </a:ext>
              </a:extLst>
            </p:cNvPr>
            <p:cNvSpPr txBox="1"/>
            <p:nvPr/>
          </p:nvSpPr>
          <p:spPr>
            <a:xfrm>
              <a:off x="665958" y="319364"/>
              <a:ext cx="21771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8D83FCD-D417-1A80-079E-705B2F24610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4EA864EC-AE94-E132-A8FA-FCA44900B506}"/>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pic>
        <p:nvPicPr>
          <p:cNvPr id="4" name="圖片 3">
            <a:extLst>
              <a:ext uri="{FF2B5EF4-FFF2-40B4-BE49-F238E27FC236}">
                <a16:creationId xmlns:a16="http://schemas.microsoft.com/office/drawing/2014/main" id="{2338D0A8-70A2-D833-2572-82A1663DB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442" y="1870268"/>
            <a:ext cx="10800000" cy="3117464"/>
          </a:xfrm>
          <a:prstGeom prst="rect">
            <a:avLst/>
          </a:prstGeom>
        </p:spPr>
      </p:pic>
    </p:spTree>
    <p:extLst>
      <p:ext uri="{BB962C8B-B14F-4D97-AF65-F5344CB8AC3E}">
        <p14:creationId xmlns:p14="http://schemas.microsoft.com/office/powerpoint/2010/main" val="28964838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F2DF3-BE8D-8E3E-953B-4A8DA748208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60EB1D-17BA-8C9B-D5EF-4281B0D461D1}"/>
              </a:ext>
            </a:extLst>
          </p:cNvPr>
          <p:cNvGrpSpPr/>
          <p:nvPr/>
        </p:nvGrpSpPr>
        <p:grpSpPr>
          <a:xfrm>
            <a:off x="568443" y="319365"/>
            <a:ext cx="2317996" cy="400110"/>
            <a:chOff x="568442" y="319364"/>
            <a:chExt cx="2317996" cy="400111"/>
          </a:xfrm>
        </p:grpSpPr>
        <p:sp>
          <p:nvSpPr>
            <p:cNvPr id="55" name="文本框 23">
              <a:extLst>
                <a:ext uri="{FF2B5EF4-FFF2-40B4-BE49-F238E27FC236}">
                  <a16:creationId xmlns:a16="http://schemas.microsoft.com/office/drawing/2014/main" id="{BE520470-4132-27FA-ED87-8D4D79D8AE08}"/>
                </a:ext>
              </a:extLst>
            </p:cNvPr>
            <p:cNvSpPr txBox="1"/>
            <p:nvPr/>
          </p:nvSpPr>
          <p:spPr>
            <a:xfrm>
              <a:off x="665958" y="319364"/>
              <a:ext cx="222048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76926AC-9FE4-99D6-E0B1-30A195608DA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C3B210D-A258-6725-BA1B-95CD1F9BFFEA}"/>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p:pic>
        <p:nvPicPr>
          <p:cNvPr id="5" name="圖片 4">
            <a:extLst>
              <a:ext uri="{FF2B5EF4-FFF2-40B4-BE49-F238E27FC236}">
                <a16:creationId xmlns:a16="http://schemas.microsoft.com/office/drawing/2014/main" id="{59D51F0E-BFCD-BD5C-0782-4E87DAD5F7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442" y="1928559"/>
            <a:ext cx="10800000" cy="3174527"/>
          </a:xfrm>
          <a:prstGeom prst="rect">
            <a:avLst/>
          </a:prstGeom>
        </p:spPr>
      </p:pic>
    </p:spTree>
    <p:extLst>
      <p:ext uri="{BB962C8B-B14F-4D97-AF65-F5344CB8AC3E}">
        <p14:creationId xmlns:p14="http://schemas.microsoft.com/office/powerpoint/2010/main" val="2148754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8DAD6-F90F-AAB0-09B5-C1128EF071F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48379CE-6225-5FF8-871B-87C1D498B7A5}"/>
              </a:ext>
            </a:extLst>
          </p:cNvPr>
          <p:cNvGrpSpPr/>
          <p:nvPr/>
        </p:nvGrpSpPr>
        <p:grpSpPr>
          <a:xfrm>
            <a:off x="568443" y="319365"/>
            <a:ext cx="2874238" cy="400110"/>
            <a:chOff x="568442" y="319364"/>
            <a:chExt cx="2874238" cy="400111"/>
          </a:xfrm>
        </p:grpSpPr>
        <p:sp>
          <p:nvSpPr>
            <p:cNvPr id="55" name="文本框 23">
              <a:extLst>
                <a:ext uri="{FF2B5EF4-FFF2-40B4-BE49-F238E27FC236}">
                  <a16:creationId xmlns:a16="http://schemas.microsoft.com/office/drawing/2014/main" id="{EE1573A0-A843-5AE9-ACD2-E02126081535}"/>
                </a:ext>
              </a:extLst>
            </p:cNvPr>
            <p:cNvSpPr txBox="1"/>
            <p:nvPr/>
          </p:nvSpPr>
          <p:spPr>
            <a:xfrm>
              <a:off x="665958" y="319364"/>
              <a:ext cx="277672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ExpandMASK</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5A4EFE9-AA86-AA0B-C099-0BC82AD9D40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0320118-DB68-8794-EF4D-B0D7492ECC98}"/>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pic>
        <p:nvPicPr>
          <p:cNvPr id="7" name="圖片 6">
            <a:extLst>
              <a:ext uri="{FF2B5EF4-FFF2-40B4-BE49-F238E27FC236}">
                <a16:creationId xmlns:a16="http://schemas.microsoft.com/office/drawing/2014/main" id="{75E1B0A5-E5AE-8F17-DF2C-6948EFB1BB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670" y="1361906"/>
            <a:ext cx="10800000" cy="4134187"/>
          </a:xfrm>
          <a:prstGeom prst="rect">
            <a:avLst/>
          </a:prstGeom>
        </p:spPr>
      </p:pic>
    </p:spTree>
    <p:extLst>
      <p:ext uri="{BB962C8B-B14F-4D97-AF65-F5344CB8AC3E}">
        <p14:creationId xmlns:p14="http://schemas.microsoft.com/office/powerpoint/2010/main" val="2870892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0F798-DE17-A10E-8960-A7B0179FFE3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7330054-A2F9-FEC6-D456-76FF0FB0A610}"/>
              </a:ext>
            </a:extLst>
          </p:cNvPr>
          <p:cNvGrpSpPr/>
          <p:nvPr/>
        </p:nvGrpSpPr>
        <p:grpSpPr>
          <a:xfrm>
            <a:off x="568443" y="319365"/>
            <a:ext cx="2755616" cy="400110"/>
            <a:chOff x="568442" y="319364"/>
            <a:chExt cx="2755616" cy="400111"/>
          </a:xfrm>
        </p:grpSpPr>
        <p:sp>
          <p:nvSpPr>
            <p:cNvPr id="55" name="文本框 23">
              <a:extLst>
                <a:ext uri="{FF2B5EF4-FFF2-40B4-BE49-F238E27FC236}">
                  <a16:creationId xmlns:a16="http://schemas.microsoft.com/office/drawing/2014/main" id="{8EC209E7-7D6F-7859-D315-EC18AB4FC672}"/>
                </a:ext>
              </a:extLst>
            </p:cNvPr>
            <p:cNvSpPr txBox="1"/>
            <p:nvPr/>
          </p:nvSpPr>
          <p:spPr>
            <a:xfrm>
              <a:off x="665958" y="319364"/>
              <a:ext cx="265810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95CCEBA-EA17-3D3F-67D2-DECCBA461DB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3620983-7F02-A4BE-42A0-132DE735726B}"/>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pic>
        <p:nvPicPr>
          <p:cNvPr id="5" name="圖片 4">
            <a:extLst>
              <a:ext uri="{FF2B5EF4-FFF2-40B4-BE49-F238E27FC236}">
                <a16:creationId xmlns:a16="http://schemas.microsoft.com/office/drawing/2014/main" id="{DDFB35BD-0BE3-2973-BC71-A10EF034A9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747143"/>
            <a:ext cx="10800000" cy="3745161"/>
          </a:xfrm>
          <a:prstGeom prst="rect">
            <a:avLst/>
          </a:prstGeom>
        </p:spPr>
      </p:pic>
    </p:spTree>
    <p:extLst>
      <p:ext uri="{BB962C8B-B14F-4D97-AF65-F5344CB8AC3E}">
        <p14:creationId xmlns:p14="http://schemas.microsoft.com/office/powerpoint/2010/main" val="21478046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128F0-2D4C-D574-1F0B-A4A33229452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A6D2A42-16D8-6990-0567-31974B6ED675}"/>
              </a:ext>
            </a:extLst>
          </p:cNvPr>
          <p:cNvGrpSpPr/>
          <p:nvPr/>
        </p:nvGrpSpPr>
        <p:grpSpPr>
          <a:xfrm>
            <a:off x="568443" y="319365"/>
            <a:ext cx="894529" cy="400110"/>
            <a:chOff x="568442" y="319364"/>
            <a:chExt cx="894529" cy="400111"/>
          </a:xfrm>
        </p:grpSpPr>
        <p:sp>
          <p:nvSpPr>
            <p:cNvPr id="55" name="文本框 23">
              <a:extLst>
                <a:ext uri="{FF2B5EF4-FFF2-40B4-BE49-F238E27FC236}">
                  <a16:creationId xmlns:a16="http://schemas.microsoft.com/office/drawing/2014/main" id="{EC0B887E-4397-7BD4-2E3B-5BE5E77C45C9}"/>
                </a:ext>
              </a:extLst>
            </p:cNvPr>
            <p:cNvSpPr txBox="1"/>
            <p:nvPr/>
          </p:nvSpPr>
          <p:spPr>
            <a:xfrm>
              <a:off x="665958" y="319364"/>
              <a:ext cx="7970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PWM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E4C1662-92B7-8A2D-FD2D-86070847447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CD344FD-42AE-57C2-59C7-A33168816718}"/>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pic>
        <p:nvPicPr>
          <p:cNvPr id="4" name="圖片 3">
            <a:extLst>
              <a:ext uri="{FF2B5EF4-FFF2-40B4-BE49-F238E27FC236}">
                <a16:creationId xmlns:a16="http://schemas.microsoft.com/office/drawing/2014/main" id="{B61E1074-DCAC-4DCC-9F21-FAE0BB189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400" y="780574"/>
            <a:ext cx="10080000" cy="5296851"/>
          </a:xfrm>
          <a:prstGeom prst="rect">
            <a:avLst/>
          </a:prstGeom>
        </p:spPr>
      </p:pic>
    </p:spTree>
    <p:extLst>
      <p:ext uri="{BB962C8B-B14F-4D97-AF65-F5344CB8AC3E}">
        <p14:creationId xmlns:p14="http://schemas.microsoft.com/office/powerpoint/2010/main" val="553843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0E5A3-601E-4282-66F4-BEE402769838}"/>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9787A9A-E4A8-BDBF-5532-28767DF26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B166B00D-E819-721F-937C-1D4A34A708D8}"/>
              </a:ext>
            </a:extLst>
          </p:cNvPr>
          <p:cNvSpPr txBox="1"/>
          <p:nvPr/>
        </p:nvSpPr>
        <p:spPr>
          <a:xfrm>
            <a:off x="3813775" y="2647604"/>
            <a:ext cx="7937513" cy="1938992"/>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Implementation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&amp; Simulation</a:t>
            </a:r>
          </a:p>
          <a:p>
            <a:pPr algn="ctr"/>
            <a:endPar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8FB617ED-0B9D-5CAA-E4A3-6406DD44D08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5A9C4524-6FCE-1289-0E07-E357712CBA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65C9BECC-18EF-0283-18C2-197777EC7777}"/>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EE089FE4-BB0C-49A2-2839-90AF22B252E5}"/>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CADAF20-7F45-1AB7-F921-930929A60C4F}"/>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7B514B0-028B-8F48-A906-B6581D4F846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FEC28CC4-98F6-EBEF-6008-7BF2FE9B6487}"/>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Tree>
    <p:extLst>
      <p:ext uri="{BB962C8B-B14F-4D97-AF65-F5344CB8AC3E}">
        <p14:creationId xmlns:p14="http://schemas.microsoft.com/office/powerpoint/2010/main" val="28438096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712976" cy="461665"/>
            <a:chOff x="568442" y="319364"/>
            <a:chExt cx="2712976"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61546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Design Flow</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
        <p:nvSpPr>
          <p:cNvPr id="41" name="任意多边形 10">
            <a:extLst>
              <a:ext uri="{FF2B5EF4-FFF2-40B4-BE49-F238E27FC236}">
                <a16:creationId xmlns:a16="http://schemas.microsoft.com/office/drawing/2014/main" id="{A702C3EB-34B5-468B-A15E-61A07709932D}"/>
              </a:ext>
            </a:extLst>
          </p:cNvPr>
          <p:cNvSpPr/>
          <p:nvPr/>
        </p:nvSpPr>
        <p:spPr>
          <a:xfrm>
            <a:off x="8610849" y="3360510"/>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2" name="任意多边形 12">
            <a:extLst>
              <a:ext uri="{FF2B5EF4-FFF2-40B4-BE49-F238E27FC236}">
                <a16:creationId xmlns:a16="http://schemas.microsoft.com/office/drawing/2014/main" id="{F4E0E771-D3C8-4B12-9C4A-9674CDB359B0}"/>
              </a:ext>
            </a:extLst>
          </p:cNvPr>
          <p:cNvSpPr/>
          <p:nvPr/>
        </p:nvSpPr>
        <p:spPr>
          <a:xfrm rot="2700000">
            <a:off x="8935239" y="3314215"/>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3" name="任意多边形 13">
            <a:extLst>
              <a:ext uri="{FF2B5EF4-FFF2-40B4-BE49-F238E27FC236}">
                <a16:creationId xmlns:a16="http://schemas.microsoft.com/office/drawing/2014/main" id="{2F9D4919-99CE-4837-9C47-212F81F1800C}"/>
              </a:ext>
            </a:extLst>
          </p:cNvPr>
          <p:cNvSpPr/>
          <p:nvPr/>
        </p:nvSpPr>
        <p:spPr>
          <a:xfrm>
            <a:off x="6195840" y="3360823"/>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4" name="任意多边形 19">
            <a:extLst>
              <a:ext uri="{FF2B5EF4-FFF2-40B4-BE49-F238E27FC236}">
                <a16:creationId xmlns:a16="http://schemas.microsoft.com/office/drawing/2014/main" id="{FA0D7086-C59C-4540-BA95-D9E0813B3ED9}"/>
              </a:ext>
            </a:extLst>
          </p:cNvPr>
          <p:cNvSpPr/>
          <p:nvPr/>
        </p:nvSpPr>
        <p:spPr>
          <a:xfrm rot="2700000">
            <a:off x="6520230" y="3314528"/>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5" name="任意多边形 20">
            <a:extLst>
              <a:ext uri="{FF2B5EF4-FFF2-40B4-BE49-F238E27FC236}">
                <a16:creationId xmlns:a16="http://schemas.microsoft.com/office/drawing/2014/main" id="{8BE4E884-5A11-4F71-BC54-A98F73ED8131}"/>
              </a:ext>
            </a:extLst>
          </p:cNvPr>
          <p:cNvSpPr/>
          <p:nvPr/>
        </p:nvSpPr>
        <p:spPr>
          <a:xfrm>
            <a:off x="3814338" y="3370393"/>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6" name="任意多边形 22">
            <a:extLst>
              <a:ext uri="{FF2B5EF4-FFF2-40B4-BE49-F238E27FC236}">
                <a16:creationId xmlns:a16="http://schemas.microsoft.com/office/drawing/2014/main" id="{E6579846-61D2-4A1B-B86D-BA22ACA846A3}"/>
              </a:ext>
            </a:extLst>
          </p:cNvPr>
          <p:cNvSpPr/>
          <p:nvPr/>
        </p:nvSpPr>
        <p:spPr>
          <a:xfrm rot="2700000">
            <a:off x="4138728" y="332409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7" name="任意多边形 27">
            <a:extLst>
              <a:ext uri="{FF2B5EF4-FFF2-40B4-BE49-F238E27FC236}">
                <a16:creationId xmlns:a16="http://schemas.microsoft.com/office/drawing/2014/main" id="{CBA5536C-B49F-4DC9-AAC0-BB353DF6C988}"/>
              </a:ext>
            </a:extLst>
          </p:cNvPr>
          <p:cNvSpPr/>
          <p:nvPr/>
        </p:nvSpPr>
        <p:spPr>
          <a:xfrm>
            <a:off x="1399329" y="3370706"/>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8" name="任意多边形 29">
            <a:extLst>
              <a:ext uri="{FF2B5EF4-FFF2-40B4-BE49-F238E27FC236}">
                <a16:creationId xmlns:a16="http://schemas.microsoft.com/office/drawing/2014/main" id="{FB528C6C-EAEA-4C3F-BD1D-9417D68163FA}"/>
              </a:ext>
            </a:extLst>
          </p:cNvPr>
          <p:cNvSpPr/>
          <p:nvPr/>
        </p:nvSpPr>
        <p:spPr>
          <a:xfrm rot="2700000">
            <a:off x="1723718" y="3324411"/>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9"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297863B3-4B2F-4EBA-BE7E-FB717EA7D037}"/>
              </a:ext>
            </a:extLst>
          </p:cNvPr>
          <p:cNvSpPr/>
          <p:nvPr/>
        </p:nvSpPr>
        <p:spPr>
          <a:xfrm>
            <a:off x="3678152" y="5158598"/>
            <a:ext cx="2661947"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Behavior Simulation</a:t>
            </a:r>
          </a:p>
        </p:txBody>
      </p:sp>
      <p:sp>
        <p:nvSpPr>
          <p:cNvPr id="5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B918B8F3-5D75-41C9-9607-336C7AE0030B}"/>
              </a:ext>
            </a:extLst>
          </p:cNvPr>
          <p:cNvSpPr/>
          <p:nvPr/>
        </p:nvSpPr>
        <p:spPr>
          <a:xfrm>
            <a:off x="729283" y="2396024"/>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Design Entry</a:t>
            </a:r>
          </a:p>
        </p:txBody>
      </p:sp>
      <p:sp>
        <p:nvSpPr>
          <p:cNvPr id="5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771D4295-C1AA-4CF0-8E61-4E1529B0B7B4}"/>
              </a:ext>
            </a:extLst>
          </p:cNvPr>
          <p:cNvSpPr/>
          <p:nvPr/>
        </p:nvSpPr>
        <p:spPr>
          <a:xfrm>
            <a:off x="8420899" y="5159743"/>
            <a:ext cx="3041818"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2000" b="1" dirty="0">
                <a:latin typeface="Times New Roman" panose="02020603050405020304" pitchFamily="18" charset="0"/>
                <a:ea typeface="Open Sans" panose="020B0606030504020204" pitchFamily="34" charset="0"/>
                <a:cs typeface="Times New Roman" panose="02020603050405020304" pitchFamily="18" charset="0"/>
              </a:rPr>
              <a:t>Post-layout Simulation</a:t>
            </a:r>
            <a:endParaRPr lang="en-US" sz="1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6AA918EA-54E6-4E2D-A8CD-FC7361719ED4}"/>
              </a:ext>
            </a:extLst>
          </p:cNvPr>
          <p:cNvSpPr/>
          <p:nvPr/>
        </p:nvSpPr>
        <p:spPr>
          <a:xfrm>
            <a:off x="5635968" y="2386516"/>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Placement &amp; Routing</a:t>
            </a:r>
            <a:endParaRPr lang="en-US" sz="1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3" name="矩形 52">
            <a:extLst>
              <a:ext uri="{FF2B5EF4-FFF2-40B4-BE49-F238E27FC236}">
                <a16:creationId xmlns:a16="http://schemas.microsoft.com/office/drawing/2014/main" id="{FB5E3DFC-55AB-4A2F-8DA5-63096D0EE5E0}"/>
              </a:ext>
            </a:extLst>
          </p:cNvPr>
          <p:cNvSpPr/>
          <p:nvPr/>
        </p:nvSpPr>
        <p:spPr>
          <a:xfrm>
            <a:off x="2173790" y="388344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01</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7" name="矩形 56">
            <a:extLst>
              <a:ext uri="{FF2B5EF4-FFF2-40B4-BE49-F238E27FC236}">
                <a16:creationId xmlns:a16="http://schemas.microsoft.com/office/drawing/2014/main" id="{298EFAB8-1F95-43D9-809F-C34F4A980A91}"/>
              </a:ext>
            </a:extLst>
          </p:cNvPr>
          <p:cNvSpPr/>
          <p:nvPr/>
        </p:nvSpPr>
        <p:spPr>
          <a:xfrm>
            <a:off x="4531505" y="388344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02</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8" name="矩形 57">
            <a:extLst>
              <a:ext uri="{FF2B5EF4-FFF2-40B4-BE49-F238E27FC236}">
                <a16:creationId xmlns:a16="http://schemas.microsoft.com/office/drawing/2014/main" id="{DEC16207-010A-4EC8-AB52-5813A911C764}"/>
              </a:ext>
            </a:extLst>
          </p:cNvPr>
          <p:cNvSpPr/>
          <p:nvPr/>
        </p:nvSpPr>
        <p:spPr>
          <a:xfrm>
            <a:off x="6927080" y="3895538"/>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03</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9" name="矩形 58">
            <a:extLst>
              <a:ext uri="{FF2B5EF4-FFF2-40B4-BE49-F238E27FC236}">
                <a16:creationId xmlns:a16="http://schemas.microsoft.com/office/drawing/2014/main" id="{2E28E471-1675-4860-AD15-584CD98ADAD8}"/>
              </a:ext>
            </a:extLst>
          </p:cNvPr>
          <p:cNvSpPr/>
          <p:nvPr/>
        </p:nvSpPr>
        <p:spPr>
          <a:xfrm>
            <a:off x="9322928" y="390542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04</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60" name="文字方塊 1">
            <a:extLst>
              <a:ext uri="{FF2B5EF4-FFF2-40B4-BE49-F238E27FC236}">
                <a16:creationId xmlns:a16="http://schemas.microsoft.com/office/drawing/2014/main" id="{4E5E740F-2569-4EF0-8976-BE597F6CBDC9}"/>
              </a:ext>
            </a:extLst>
          </p:cNvPr>
          <p:cNvSpPr txBox="1"/>
          <p:nvPr/>
        </p:nvSpPr>
        <p:spPr>
          <a:xfrm>
            <a:off x="732948" y="1178402"/>
            <a:ext cx="6238472" cy="9610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Design Tool</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Xilinx </a:t>
            </a:r>
            <a:r>
              <a:rPr lang="en-US" altLang="zh-TW" sz="2000" dirty="0" err="1">
                <a:latin typeface="Times New Roman" panose="02020603050405020304" pitchFamily="18" charset="0"/>
                <a:cs typeface="Times New Roman" panose="02020603050405020304" pitchFamily="18" charset="0"/>
              </a:rPr>
              <a:t>Vivado</a:t>
            </a:r>
            <a:r>
              <a:rPr lang="en-US" altLang="zh-TW" sz="2000" dirty="0">
                <a:latin typeface="Times New Roman" panose="02020603050405020304" pitchFamily="18" charset="0"/>
                <a:cs typeface="Times New Roman" panose="02020603050405020304" pitchFamily="18" charset="0"/>
              </a:rPr>
              <a:t> 2020.2</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FPGA Board</a:t>
            </a:r>
            <a:r>
              <a:rPr lang="zh-TW" altLang="en-US"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Virtex</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UltraScale</a:t>
            </a:r>
            <a:r>
              <a:rPr lang="en-US" altLang="zh-TW" sz="2000" dirty="0">
                <a:latin typeface="Times New Roman" panose="02020603050405020304" pitchFamily="18" charset="0"/>
                <a:cs typeface="Times New Roman" panose="02020603050405020304" pitchFamily="18" charset="0"/>
              </a:rPr>
              <a:t>+</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XCVU19P</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0082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E99DC-D0BA-D1F1-098E-E09482BA939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DC98360-7F60-8711-3317-786E2E2E852F}"/>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7BE96AA5-F827-90C6-F8A3-135C11D301F4}"/>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C1C9518-A586-0CEA-E0C7-3C68D6AA005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6995970-275F-AF8F-CB57-22BE092BE19B}"/>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
        <p:nvSpPr>
          <p:cNvPr id="6" name="文字方塊 1">
            <a:extLst>
              <a:ext uri="{FF2B5EF4-FFF2-40B4-BE49-F238E27FC236}">
                <a16:creationId xmlns:a16="http://schemas.microsoft.com/office/drawing/2014/main" id="{6B421887-BB10-3DDD-9DD3-2BF71F7E53B0}"/>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2F5D9B3-1059-D522-3A68-64FBBC7FE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66095"/>
          </a:xfrm>
          <a:prstGeom prst="rect">
            <a:avLst/>
          </a:prstGeom>
        </p:spPr>
      </p:pic>
    </p:spTree>
    <p:extLst>
      <p:ext uri="{BB962C8B-B14F-4D97-AF65-F5344CB8AC3E}">
        <p14:creationId xmlns:p14="http://schemas.microsoft.com/office/powerpoint/2010/main" val="26077783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F6AF7-7B85-29CC-485C-F09F515E25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16DC00-983A-020C-D499-3B55BEE3552D}"/>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4041E4A3-F178-ACCD-43E2-25C36C16AA7E}"/>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4D33300-7B64-ACF3-8711-65973EAE35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01DB09E-CF19-255A-4D40-8A6CE46B910C}"/>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
        <p:nvSpPr>
          <p:cNvPr id="6" name="文字方塊 1">
            <a:extLst>
              <a:ext uri="{FF2B5EF4-FFF2-40B4-BE49-F238E27FC236}">
                <a16:creationId xmlns:a16="http://schemas.microsoft.com/office/drawing/2014/main" id="{1B3053F6-E023-E326-4973-28F45EE18205}"/>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D5A7F239-30C9-28F1-D8C9-D9FAE5ECA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34521"/>
          </a:xfrm>
          <a:prstGeom prst="rect">
            <a:avLst/>
          </a:prstGeom>
        </p:spPr>
      </p:pic>
    </p:spTree>
    <p:extLst>
      <p:ext uri="{BB962C8B-B14F-4D97-AF65-F5344CB8AC3E}">
        <p14:creationId xmlns:p14="http://schemas.microsoft.com/office/powerpoint/2010/main" val="16148885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573C1-811B-29A0-64A6-5FBCF1C3B7A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C7454D8A-CABC-59F5-6FDA-460225D4F083}"/>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A3248DCF-0726-11A1-6ED3-6695A572C044}"/>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20488A7-57B7-5A9F-AACF-BAE46563052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9167910-B6D9-5151-0999-3A580A29FCE9}"/>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
        <p:nvSpPr>
          <p:cNvPr id="6" name="文字方塊 1">
            <a:extLst>
              <a:ext uri="{FF2B5EF4-FFF2-40B4-BE49-F238E27FC236}">
                <a16:creationId xmlns:a16="http://schemas.microsoft.com/office/drawing/2014/main" id="{D2A05C59-F09F-7F2E-BDEC-898C9012590E}"/>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5A6680AC-72F9-1D01-2117-FAB09C9240B0}"/>
              </a:ext>
            </a:extLst>
          </p:cNvPr>
          <p:cNvSpPr txBox="1"/>
          <p:nvPr/>
        </p:nvSpPr>
        <p:spPr>
          <a:xfrm>
            <a:off x="568442" y="3774565"/>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F6E01AFD-3772-C9D3-7BD0-C4CF7C975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70" y="1327381"/>
            <a:ext cx="10800000" cy="2336144"/>
          </a:xfrm>
          <a:prstGeom prst="rect">
            <a:avLst/>
          </a:prstGeom>
        </p:spPr>
      </p:pic>
      <p:pic>
        <p:nvPicPr>
          <p:cNvPr id="10" name="圖片 9">
            <a:extLst>
              <a:ext uri="{FF2B5EF4-FFF2-40B4-BE49-F238E27FC236}">
                <a16:creationId xmlns:a16="http://schemas.microsoft.com/office/drawing/2014/main" id="{6034365E-9A98-1A13-7707-59C33E45D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70" y="4273228"/>
            <a:ext cx="10800000" cy="1695931"/>
          </a:xfrm>
          <a:prstGeom prst="rect">
            <a:avLst/>
          </a:prstGeom>
        </p:spPr>
      </p:pic>
    </p:spTree>
    <p:extLst>
      <p:ext uri="{BB962C8B-B14F-4D97-AF65-F5344CB8AC3E}">
        <p14:creationId xmlns:p14="http://schemas.microsoft.com/office/powerpoint/2010/main" val="1790430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647E2-1CD5-0255-E916-D325FB922F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B91D90A-526C-558C-4E2E-A63B2C22565F}"/>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5F3C5963-EFFE-0F77-6A65-DEE1D10748E6}"/>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3F9824-BF4E-A1B5-7805-57C980893BE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77780FA-3546-FA40-17C0-A7923955C934}"/>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
        <p:nvSpPr>
          <p:cNvPr id="6" name="文字方塊 1">
            <a:extLst>
              <a:ext uri="{FF2B5EF4-FFF2-40B4-BE49-F238E27FC236}">
                <a16:creationId xmlns:a16="http://schemas.microsoft.com/office/drawing/2014/main" id="{305DDEDC-C89D-A3E0-7216-3A8E4D63A319}"/>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964EBF9-53FD-E6A8-170A-79E07C9CF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388" y="1677247"/>
            <a:ext cx="8331224" cy="4128748"/>
          </a:xfrm>
          <a:prstGeom prst="rect">
            <a:avLst/>
          </a:prstGeom>
        </p:spPr>
      </p:pic>
    </p:spTree>
    <p:extLst>
      <p:ext uri="{BB962C8B-B14F-4D97-AF65-F5344CB8AC3E}">
        <p14:creationId xmlns:p14="http://schemas.microsoft.com/office/powerpoint/2010/main" val="1129707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041D8-5D9B-B356-4C95-01B2EB4CDD1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C478E1-1F8A-0553-75AD-E2115634A80F}"/>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5744077B-E2E6-776D-EC17-48F8DC37B71E}"/>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CFCC762-9702-EBE5-CABB-24471A6DB15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70B8FBC-AE2E-51F9-F71E-5792B6FCBF83}"/>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
        <p:nvSpPr>
          <p:cNvPr id="6" name="文字方塊 1">
            <a:extLst>
              <a:ext uri="{FF2B5EF4-FFF2-40B4-BE49-F238E27FC236}">
                <a16:creationId xmlns:a16="http://schemas.microsoft.com/office/drawing/2014/main" id="{B8C02AAD-F1FB-FE28-672A-D28228B01BA7}"/>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EBD98F1-006D-C98B-A138-68899047D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473284"/>
            <a:ext cx="10800000" cy="4518519"/>
          </a:xfrm>
          <a:prstGeom prst="rect">
            <a:avLst/>
          </a:prstGeom>
        </p:spPr>
      </p:pic>
    </p:spTree>
    <p:extLst>
      <p:ext uri="{BB962C8B-B14F-4D97-AF65-F5344CB8AC3E}">
        <p14:creationId xmlns:p14="http://schemas.microsoft.com/office/powerpoint/2010/main" val="4171801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B8D08-B48E-CE18-E480-0391AF485A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3FCF59F-5C55-0FF9-E061-2976184D1EF6}"/>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F4521135-B8EF-C49A-0491-9B7A48042799}"/>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DA6038E-8DEC-E3CB-446E-CD65E0E625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015C03D-45E9-AC8E-06F2-163CEEB9EC43}"/>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
        <p:nvSpPr>
          <p:cNvPr id="6" name="文字方塊 1">
            <a:extLst>
              <a:ext uri="{FF2B5EF4-FFF2-40B4-BE49-F238E27FC236}">
                <a16:creationId xmlns:a16="http://schemas.microsoft.com/office/drawing/2014/main" id="{E4A33BEF-A09D-B1A2-7D87-48A4156191E8}"/>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87C01E3-25A4-548B-8AC4-4E73FBDD5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562061"/>
            <a:ext cx="10800000" cy="4484557"/>
          </a:xfrm>
          <a:prstGeom prst="rect">
            <a:avLst/>
          </a:prstGeom>
        </p:spPr>
      </p:pic>
    </p:spTree>
    <p:extLst>
      <p:ext uri="{BB962C8B-B14F-4D97-AF65-F5344CB8AC3E}">
        <p14:creationId xmlns:p14="http://schemas.microsoft.com/office/powerpoint/2010/main" val="2831042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1A512-92F1-E7B3-6BA8-A775E09DF74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7C54A5F-449D-20FC-971F-BAFEB492AB3B}"/>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E3B4CCA3-18A0-8F51-2C36-351BD2C3DFE8}"/>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BF473EC-C2C3-BF71-DA63-BDD8939C766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1B4169D-E44E-3B92-3E45-EF01FE906130}"/>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
        <p:nvSpPr>
          <p:cNvPr id="6" name="文字方塊 1">
            <a:extLst>
              <a:ext uri="{FF2B5EF4-FFF2-40B4-BE49-F238E27FC236}">
                <a16:creationId xmlns:a16="http://schemas.microsoft.com/office/drawing/2014/main" id="{46240CB1-7302-F7C4-D2A1-4F2A9057928B}"/>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53D0F373-9019-1F90-7835-0E4BBF696CCF}"/>
              </a:ext>
            </a:extLst>
          </p:cNvPr>
          <p:cNvSpPr txBox="1"/>
          <p:nvPr/>
        </p:nvSpPr>
        <p:spPr>
          <a:xfrm>
            <a:off x="568442" y="3883732"/>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45C1079-ABEC-8645-BC80-E3AAD0D5D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59" y="1372119"/>
            <a:ext cx="10800000" cy="2436313"/>
          </a:xfrm>
          <a:prstGeom prst="rect">
            <a:avLst/>
          </a:prstGeom>
        </p:spPr>
      </p:pic>
      <p:pic>
        <p:nvPicPr>
          <p:cNvPr id="11" name="圖片 10">
            <a:extLst>
              <a:ext uri="{FF2B5EF4-FFF2-40B4-BE49-F238E27FC236}">
                <a16:creationId xmlns:a16="http://schemas.microsoft.com/office/drawing/2014/main" id="{246BA053-59F7-419E-00C5-8B9A8D76D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70" y="4369968"/>
            <a:ext cx="10800000" cy="1607407"/>
          </a:xfrm>
          <a:prstGeom prst="rect">
            <a:avLst/>
          </a:prstGeom>
        </p:spPr>
      </p:pic>
    </p:spTree>
    <p:extLst>
      <p:ext uri="{BB962C8B-B14F-4D97-AF65-F5344CB8AC3E}">
        <p14:creationId xmlns:p14="http://schemas.microsoft.com/office/powerpoint/2010/main" val="31702773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167D4-08B1-7770-A9C4-354E616B548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D8943CC-2AB4-7D2E-0FAE-33E013674AE5}"/>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1DD93C6D-B9FF-50AC-7841-B6389F281457}"/>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F19419-8CA5-7572-5302-B85AD2BC23C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D0652-AB10-30B0-009D-98E15A76126C}"/>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
        <p:nvSpPr>
          <p:cNvPr id="6" name="文字方塊 1">
            <a:extLst>
              <a:ext uri="{FF2B5EF4-FFF2-40B4-BE49-F238E27FC236}">
                <a16:creationId xmlns:a16="http://schemas.microsoft.com/office/drawing/2014/main" id="{43B6C72A-9233-9A9F-6E4E-95BA3B5371D6}"/>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D842C8E9-F9FC-C171-7840-9C65BC0CB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659" y="1799349"/>
            <a:ext cx="9010682" cy="3784706"/>
          </a:xfrm>
          <a:prstGeom prst="rect">
            <a:avLst/>
          </a:prstGeom>
        </p:spPr>
      </p:pic>
    </p:spTree>
    <p:extLst>
      <p:ext uri="{BB962C8B-B14F-4D97-AF65-F5344CB8AC3E}">
        <p14:creationId xmlns:p14="http://schemas.microsoft.com/office/powerpoint/2010/main" val="4132563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8463F-7873-7E88-7599-9E86E0BC567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677C753-8C49-2A05-7704-BF29D6B2505B}"/>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E1D60093-A41B-29BD-3E33-B7F4C2EE6867}"/>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25CA91E-8A27-21F8-A522-C266F97E9D7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339A26-4860-1342-EEA1-C37C28730804}"/>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
        <p:nvSpPr>
          <p:cNvPr id="6" name="文字方塊 1">
            <a:extLst>
              <a:ext uri="{FF2B5EF4-FFF2-40B4-BE49-F238E27FC236}">
                <a16:creationId xmlns:a16="http://schemas.microsoft.com/office/drawing/2014/main" id="{7C4C0A68-96DE-B130-E196-E0CFB0E47055}"/>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8817EDE6-FEC5-30E8-BEA9-38E304FE6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20413"/>
          </a:xfrm>
          <a:prstGeom prst="rect">
            <a:avLst/>
          </a:prstGeom>
        </p:spPr>
      </p:pic>
    </p:spTree>
    <p:extLst>
      <p:ext uri="{BB962C8B-B14F-4D97-AF65-F5344CB8AC3E}">
        <p14:creationId xmlns:p14="http://schemas.microsoft.com/office/powerpoint/2010/main" val="41250602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3EB61-6ABC-0AAC-C7C6-092D02D68A2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E271ED0-63B6-326C-2212-A70D6D45F1C1}"/>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E349596A-BE0D-575A-CB96-0D25F535299F}"/>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08C55C3-695D-66D4-0A01-B4923B5B5F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A71210E-D2B4-C495-9B7C-4EEFC03EA76A}"/>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
        <p:nvSpPr>
          <p:cNvPr id="6" name="文字方塊 1">
            <a:extLst>
              <a:ext uri="{FF2B5EF4-FFF2-40B4-BE49-F238E27FC236}">
                <a16:creationId xmlns:a16="http://schemas.microsoft.com/office/drawing/2014/main" id="{122A9FB8-0E27-078A-6717-E13EC060E59C}"/>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B2D1E51-8DA4-1055-C7D7-6F428D023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764604"/>
            <a:ext cx="10800000" cy="4506156"/>
          </a:xfrm>
          <a:prstGeom prst="rect">
            <a:avLst/>
          </a:prstGeom>
        </p:spPr>
      </p:pic>
    </p:spTree>
    <p:extLst>
      <p:ext uri="{BB962C8B-B14F-4D97-AF65-F5344CB8AC3E}">
        <p14:creationId xmlns:p14="http://schemas.microsoft.com/office/powerpoint/2010/main" val="36914183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C252-321A-7FB0-8D01-00B76D5A81B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E3EAC71-61B7-BFB2-83C0-ED005089B5B4}"/>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10B315C3-DA9C-2D06-8039-B3014310E8C1}"/>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7C5456B-55BD-9912-FCAD-542EEDCEDF3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71CB6D07-EF72-0F41-793D-109F8BB7A9D2}"/>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
        <p:nvSpPr>
          <p:cNvPr id="6" name="文字方塊 1">
            <a:extLst>
              <a:ext uri="{FF2B5EF4-FFF2-40B4-BE49-F238E27FC236}">
                <a16:creationId xmlns:a16="http://schemas.microsoft.com/office/drawing/2014/main" id="{65FA1ED0-4DB2-D931-107B-1F39AC4DD22E}"/>
              </a:ext>
            </a:extLst>
          </p:cNvPr>
          <p:cNvSpPr txBox="1"/>
          <p:nvPr/>
        </p:nvSpPr>
        <p:spPr>
          <a:xfrm>
            <a:off x="568442" y="68330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D77E0EAC-FF83-B98A-5A80-DD074214FA14}"/>
              </a:ext>
            </a:extLst>
          </p:cNvPr>
          <p:cNvSpPr txBox="1"/>
          <p:nvPr/>
        </p:nvSpPr>
        <p:spPr>
          <a:xfrm>
            <a:off x="568442" y="3394702"/>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EEBAEE4C-B28F-0904-A28C-A3740751D760}"/>
              </a:ext>
            </a:extLst>
          </p:cNvPr>
          <p:cNvPicPr>
            <a:picLocks noChangeAspect="1"/>
          </p:cNvPicPr>
          <p:nvPr/>
        </p:nvPicPr>
        <p:blipFill>
          <a:blip r:embed="rId3"/>
          <a:stretch>
            <a:fillRect/>
          </a:stretch>
        </p:blipFill>
        <p:spPr>
          <a:xfrm>
            <a:off x="665959" y="6080049"/>
            <a:ext cx="1876687" cy="352474"/>
          </a:xfrm>
          <a:prstGeom prst="rect">
            <a:avLst/>
          </a:prstGeom>
        </p:spPr>
      </p:pic>
      <p:pic>
        <p:nvPicPr>
          <p:cNvPr id="7" name="圖片 6">
            <a:extLst>
              <a:ext uri="{FF2B5EF4-FFF2-40B4-BE49-F238E27FC236}">
                <a16:creationId xmlns:a16="http://schemas.microsoft.com/office/drawing/2014/main" id="{98125DE8-B67F-0938-78D2-809B2B1F9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59" y="1181964"/>
            <a:ext cx="10800000" cy="2186685"/>
          </a:xfrm>
          <a:prstGeom prst="rect">
            <a:avLst/>
          </a:prstGeom>
        </p:spPr>
      </p:pic>
      <p:pic>
        <p:nvPicPr>
          <p:cNvPr id="10" name="圖片 9">
            <a:extLst>
              <a:ext uri="{FF2B5EF4-FFF2-40B4-BE49-F238E27FC236}">
                <a16:creationId xmlns:a16="http://schemas.microsoft.com/office/drawing/2014/main" id="{810BEEE3-5F1F-830C-7A36-6222F90FF3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59" y="3893365"/>
            <a:ext cx="10800000" cy="1635915"/>
          </a:xfrm>
          <a:prstGeom prst="rect">
            <a:avLst/>
          </a:prstGeom>
        </p:spPr>
      </p:pic>
      <p:sp>
        <p:nvSpPr>
          <p:cNvPr id="12" name="文字方塊 1">
            <a:extLst>
              <a:ext uri="{FF2B5EF4-FFF2-40B4-BE49-F238E27FC236}">
                <a16:creationId xmlns:a16="http://schemas.microsoft.com/office/drawing/2014/main" id="{7CD5A8FA-3C35-6A09-175D-F7CF62252121}"/>
              </a:ext>
            </a:extLst>
          </p:cNvPr>
          <p:cNvSpPr txBox="1"/>
          <p:nvPr/>
        </p:nvSpPr>
        <p:spPr>
          <a:xfrm>
            <a:off x="568442" y="5555333"/>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2893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837BF-4B1D-9230-1422-05F63D918BA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2549E4D-92A0-0C7E-2CC5-009EAF3A9876}"/>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68B9687F-BB68-3D33-F4A6-6DC7180E8841}"/>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Performance Analysis</a:t>
              </a:r>
            </a:p>
          </p:txBody>
        </p:sp>
        <p:sp>
          <p:nvSpPr>
            <p:cNvPr id="56" name="等腰三角形 55">
              <a:extLst>
                <a:ext uri="{FF2B5EF4-FFF2-40B4-BE49-F238E27FC236}">
                  <a16:creationId xmlns:a16="http://schemas.microsoft.com/office/drawing/2014/main" id="{BD75633B-5600-EBC1-F107-859837F5F48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8895D5BC-0A0D-C090-2693-1C0826F83A23}"/>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graphicFrame>
        <p:nvGraphicFramePr>
          <p:cNvPr id="6" name="表格 5">
            <a:extLst>
              <a:ext uri="{FF2B5EF4-FFF2-40B4-BE49-F238E27FC236}">
                <a16:creationId xmlns:a16="http://schemas.microsoft.com/office/drawing/2014/main" id="{A987AD9F-73A3-5078-10AD-6676EC8E6AA7}"/>
              </a:ext>
            </a:extLst>
          </p:cNvPr>
          <p:cNvGraphicFramePr>
            <a:graphicFrameLocks noGrp="1"/>
          </p:cNvGraphicFramePr>
          <p:nvPr>
            <p:extLst>
              <p:ext uri="{D42A27DB-BD31-4B8C-83A1-F6EECF244321}">
                <p14:modId xmlns:p14="http://schemas.microsoft.com/office/powerpoint/2010/main" val="1040682049"/>
              </p:ext>
            </p:extLst>
          </p:nvPr>
        </p:nvGraphicFramePr>
        <p:xfrm>
          <a:off x="653526" y="2632669"/>
          <a:ext cx="10884947" cy="2911045"/>
        </p:xfrm>
        <a:graphic>
          <a:graphicData uri="http://schemas.openxmlformats.org/drawingml/2006/table">
            <a:tbl>
              <a:tblPr firstRow="1" bandRow="1">
                <a:tableStyleId>{5C22544A-7EE6-4342-B048-85BDC9FD1C3A}</a:tableStyleId>
              </a:tblPr>
              <a:tblGrid>
                <a:gridCol w="1296716">
                  <a:extLst>
                    <a:ext uri="{9D8B030D-6E8A-4147-A177-3AD203B41FA5}">
                      <a16:colId xmlns:a16="http://schemas.microsoft.com/office/drawing/2014/main" val="2950784667"/>
                    </a:ext>
                  </a:extLst>
                </a:gridCol>
                <a:gridCol w="727441">
                  <a:extLst>
                    <a:ext uri="{9D8B030D-6E8A-4147-A177-3AD203B41FA5}">
                      <a16:colId xmlns:a16="http://schemas.microsoft.com/office/drawing/2014/main" val="3282308950"/>
                    </a:ext>
                  </a:extLst>
                </a:gridCol>
                <a:gridCol w="886079">
                  <a:extLst>
                    <a:ext uri="{9D8B030D-6E8A-4147-A177-3AD203B41FA5}">
                      <a16:colId xmlns:a16="http://schemas.microsoft.com/office/drawing/2014/main" val="3958332353"/>
                    </a:ext>
                  </a:extLst>
                </a:gridCol>
                <a:gridCol w="886079">
                  <a:extLst>
                    <a:ext uri="{9D8B030D-6E8A-4147-A177-3AD203B41FA5}">
                      <a16:colId xmlns:a16="http://schemas.microsoft.com/office/drawing/2014/main" val="1561417565"/>
                    </a:ext>
                  </a:extLst>
                </a:gridCol>
                <a:gridCol w="886079">
                  <a:extLst>
                    <a:ext uri="{9D8B030D-6E8A-4147-A177-3AD203B41FA5}">
                      <a16:colId xmlns:a16="http://schemas.microsoft.com/office/drawing/2014/main" val="790030589"/>
                    </a:ext>
                  </a:extLst>
                </a:gridCol>
                <a:gridCol w="886079">
                  <a:extLst>
                    <a:ext uri="{9D8B030D-6E8A-4147-A177-3AD203B41FA5}">
                      <a16:colId xmlns:a16="http://schemas.microsoft.com/office/drawing/2014/main" val="1604541150"/>
                    </a:ext>
                  </a:extLst>
                </a:gridCol>
                <a:gridCol w="886079">
                  <a:extLst>
                    <a:ext uri="{9D8B030D-6E8A-4147-A177-3AD203B41FA5}">
                      <a16:colId xmlns:a16="http://schemas.microsoft.com/office/drawing/2014/main" val="3372374766"/>
                    </a:ext>
                  </a:extLst>
                </a:gridCol>
                <a:gridCol w="886079">
                  <a:extLst>
                    <a:ext uri="{9D8B030D-6E8A-4147-A177-3AD203B41FA5}">
                      <a16:colId xmlns:a16="http://schemas.microsoft.com/office/drawing/2014/main" val="65223685"/>
                    </a:ext>
                  </a:extLst>
                </a:gridCol>
                <a:gridCol w="886079">
                  <a:extLst>
                    <a:ext uri="{9D8B030D-6E8A-4147-A177-3AD203B41FA5}">
                      <a16:colId xmlns:a16="http://schemas.microsoft.com/office/drawing/2014/main" val="384341049"/>
                    </a:ext>
                  </a:extLst>
                </a:gridCol>
                <a:gridCol w="886079">
                  <a:extLst>
                    <a:ext uri="{9D8B030D-6E8A-4147-A177-3AD203B41FA5}">
                      <a16:colId xmlns:a16="http://schemas.microsoft.com/office/drawing/2014/main" val="119502634"/>
                    </a:ext>
                  </a:extLst>
                </a:gridCol>
                <a:gridCol w="886079">
                  <a:extLst>
                    <a:ext uri="{9D8B030D-6E8A-4147-A177-3AD203B41FA5}">
                      <a16:colId xmlns:a16="http://schemas.microsoft.com/office/drawing/2014/main" val="2001878331"/>
                    </a:ext>
                  </a:extLst>
                </a:gridCol>
                <a:gridCol w="886079">
                  <a:extLst>
                    <a:ext uri="{9D8B030D-6E8A-4147-A177-3AD203B41FA5}">
                      <a16:colId xmlns:a16="http://schemas.microsoft.com/office/drawing/2014/main" val="1089719638"/>
                    </a:ext>
                  </a:extLst>
                </a:gridCol>
              </a:tblGrid>
              <a:tr h="582209">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Registers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Freq.</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582209">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715589163"/>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27778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11443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latin typeface="Times New Roman" panose="02020603050405020304" pitchFamily="18" charset="0"/>
                          <a:cs typeface="Times New Roman" panose="02020603050405020304" pitchFamily="18" charset="0"/>
                        </a:rPr>
                        <a:t>147</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22321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Beckwith[7]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53907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28435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10945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1250258"/>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Truong[9]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49753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23477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9416286"/>
                  </a:ext>
                </a:extLst>
              </a:tr>
            </a:tbl>
          </a:graphicData>
        </a:graphic>
      </p:graphicFrame>
      <p:sp>
        <p:nvSpPr>
          <p:cNvPr id="9" name="文字方塊 8">
            <a:extLst>
              <a:ext uri="{FF2B5EF4-FFF2-40B4-BE49-F238E27FC236}">
                <a16:creationId xmlns:a16="http://schemas.microsoft.com/office/drawing/2014/main" id="{EDCB2CB3-CBF5-F51D-8479-4AB78BFB3373}"/>
              </a:ext>
            </a:extLst>
          </p:cNvPr>
          <p:cNvSpPr txBox="1"/>
          <p:nvPr/>
        </p:nvSpPr>
        <p:spPr>
          <a:xfrm>
            <a:off x="720898" y="1226301"/>
            <a:ext cx="6104372" cy="961097"/>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FPGA Board</a:t>
            </a:r>
            <a:r>
              <a:rPr lang="zh-TW" altLang="en-US"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Virtex</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UltraScale</a:t>
            </a:r>
            <a:r>
              <a:rPr lang="en-US" altLang="zh-TW" sz="2000" dirty="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Process</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16nm</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82607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F2397-44C0-E47A-2456-8101E803077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A53771D-84BB-DE55-E005-1FA5BF6A5EF1}"/>
              </a:ext>
            </a:extLst>
          </p:cNvPr>
          <p:cNvGrpSpPr/>
          <p:nvPr/>
        </p:nvGrpSpPr>
        <p:grpSpPr>
          <a:xfrm>
            <a:off x="568443" y="319365"/>
            <a:ext cx="2643406" cy="461665"/>
            <a:chOff x="568442" y="319364"/>
            <a:chExt cx="2643406" cy="461666"/>
          </a:xfrm>
        </p:grpSpPr>
        <p:sp>
          <p:nvSpPr>
            <p:cNvPr id="55" name="文本框 23">
              <a:extLst>
                <a:ext uri="{FF2B5EF4-FFF2-40B4-BE49-F238E27FC236}">
                  <a16:creationId xmlns:a16="http://schemas.microsoft.com/office/drawing/2014/main" id="{D451A141-1AA9-3BAC-7450-68175F4A68EA}"/>
                </a:ext>
              </a:extLst>
            </p:cNvPr>
            <p:cNvSpPr txBox="1"/>
            <p:nvPr/>
          </p:nvSpPr>
          <p:spPr>
            <a:xfrm>
              <a:off x="665958" y="319364"/>
              <a:ext cx="254589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Design Flow</a:t>
              </a:r>
            </a:p>
          </p:txBody>
        </p:sp>
        <p:sp>
          <p:nvSpPr>
            <p:cNvPr id="56" name="等腰三角形 55">
              <a:extLst>
                <a:ext uri="{FF2B5EF4-FFF2-40B4-BE49-F238E27FC236}">
                  <a16:creationId xmlns:a16="http://schemas.microsoft.com/office/drawing/2014/main" id="{049A46EB-8C8B-73E6-A3A2-66F57D96E5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CDC98BB-235B-B5FC-A74E-65E6E715CEE8}"/>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sp>
        <p:nvSpPr>
          <p:cNvPr id="47" name="任意多边形 27">
            <a:extLst>
              <a:ext uri="{FF2B5EF4-FFF2-40B4-BE49-F238E27FC236}">
                <a16:creationId xmlns:a16="http://schemas.microsoft.com/office/drawing/2014/main" id="{CC499E91-8942-C2A5-A286-CA8DE8295F30}"/>
              </a:ext>
            </a:extLst>
          </p:cNvPr>
          <p:cNvSpPr/>
          <p:nvPr/>
        </p:nvSpPr>
        <p:spPr>
          <a:xfrm>
            <a:off x="670046" y="3439196"/>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8" name="任意多边形 29">
            <a:extLst>
              <a:ext uri="{FF2B5EF4-FFF2-40B4-BE49-F238E27FC236}">
                <a16:creationId xmlns:a16="http://schemas.microsoft.com/office/drawing/2014/main" id="{11E7EC4C-A042-092B-B897-CBFCB31A423D}"/>
              </a:ext>
            </a:extLst>
          </p:cNvPr>
          <p:cNvSpPr/>
          <p:nvPr/>
        </p:nvSpPr>
        <p:spPr>
          <a:xfrm rot="2700000">
            <a:off x="870293" y="3412950"/>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9"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380044D1-0CA6-DA34-5FC0-B2D632C7E785}"/>
              </a:ext>
            </a:extLst>
          </p:cNvPr>
          <p:cNvSpPr/>
          <p:nvPr/>
        </p:nvSpPr>
        <p:spPr>
          <a:xfrm>
            <a:off x="2712996" y="5123856"/>
            <a:ext cx="2661947"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Logic Synthesis</a:t>
            </a:r>
          </a:p>
        </p:txBody>
      </p:sp>
      <p:sp>
        <p:nvSpPr>
          <p:cNvPr id="5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5CE9DD77-4D59-33B2-2077-484201D3F48F}"/>
              </a:ext>
            </a:extLst>
          </p:cNvPr>
          <p:cNvSpPr/>
          <p:nvPr/>
        </p:nvSpPr>
        <p:spPr>
          <a:xfrm>
            <a:off x="-139227" y="2533685"/>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Design Entry</a:t>
            </a:r>
          </a:p>
        </p:txBody>
      </p:sp>
      <p:sp>
        <p:nvSpPr>
          <p:cNvPr id="5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255203BC-7DAD-4DAD-3A17-F6CBD38E05AF}"/>
              </a:ext>
            </a:extLst>
          </p:cNvPr>
          <p:cNvSpPr/>
          <p:nvPr/>
        </p:nvSpPr>
        <p:spPr>
          <a:xfrm>
            <a:off x="6096000" y="5121868"/>
            <a:ext cx="4159958" cy="61407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2000" b="1" dirty="0">
                <a:latin typeface="Times New Roman" panose="02020603050405020304" pitchFamily="18" charset="0"/>
                <a:ea typeface="Open Sans" panose="020B0606030504020204" pitchFamily="34" charset="0"/>
                <a:cs typeface="Times New Roman" panose="02020603050405020304" pitchFamily="18" charset="0"/>
              </a:rPr>
              <a:t>Automatic Placement &amp; Routing</a:t>
            </a:r>
          </a:p>
        </p:txBody>
      </p:sp>
      <p:sp>
        <p:nvSpPr>
          <p:cNvPr id="5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FF2CF028-DF23-3840-2DCC-637476E2F29C}"/>
              </a:ext>
            </a:extLst>
          </p:cNvPr>
          <p:cNvSpPr/>
          <p:nvPr/>
        </p:nvSpPr>
        <p:spPr>
          <a:xfrm>
            <a:off x="4279437" y="2533684"/>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Gate-level Simulation</a:t>
            </a:r>
          </a:p>
        </p:txBody>
      </p:sp>
      <p:sp>
        <p:nvSpPr>
          <p:cNvPr id="53" name="矩形 52">
            <a:extLst>
              <a:ext uri="{FF2B5EF4-FFF2-40B4-BE49-F238E27FC236}">
                <a16:creationId xmlns:a16="http://schemas.microsoft.com/office/drawing/2014/main" id="{8C5749F1-B057-2879-6839-53CE69A0BA64}"/>
              </a:ext>
            </a:extLst>
          </p:cNvPr>
          <p:cNvSpPr/>
          <p:nvPr/>
        </p:nvSpPr>
        <p:spPr>
          <a:xfrm>
            <a:off x="1444507" y="395193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01</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60" name="文字方塊 1">
            <a:extLst>
              <a:ext uri="{FF2B5EF4-FFF2-40B4-BE49-F238E27FC236}">
                <a16:creationId xmlns:a16="http://schemas.microsoft.com/office/drawing/2014/main" id="{BC4E02CD-D0CC-628A-89A4-4EFC5AD18303}"/>
              </a:ext>
            </a:extLst>
          </p:cNvPr>
          <p:cNvSpPr txBox="1"/>
          <p:nvPr/>
        </p:nvSpPr>
        <p:spPr>
          <a:xfrm>
            <a:off x="729283" y="1178402"/>
            <a:ext cx="6238472" cy="9610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Design Tool</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Design Compiler</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IC Compiler</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Process</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TSMC 0.18 </a:t>
            </a:r>
            <a:r>
              <a:rPr lang="zh-TW" altLang="en-US" sz="2000" dirty="0">
                <a:latin typeface="Times New Roman" panose="02020603050405020304" pitchFamily="18" charset="0"/>
                <a:cs typeface="Times New Roman" panose="02020603050405020304" pitchFamily="18" charset="0"/>
              </a:rPr>
              <a:t>𝜇𝑚</a:t>
            </a:r>
          </a:p>
        </p:txBody>
      </p:sp>
      <p:sp>
        <p:nvSpPr>
          <p:cNvPr id="9" name="任意多边形 27">
            <a:extLst>
              <a:ext uri="{FF2B5EF4-FFF2-40B4-BE49-F238E27FC236}">
                <a16:creationId xmlns:a16="http://schemas.microsoft.com/office/drawing/2014/main" id="{60F2F2AA-69CD-A8C3-D53B-17B80501F615}"/>
              </a:ext>
            </a:extLst>
          </p:cNvPr>
          <p:cNvSpPr/>
          <p:nvPr/>
        </p:nvSpPr>
        <p:spPr>
          <a:xfrm>
            <a:off x="2745867"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0" name="任意多边形 29">
            <a:extLst>
              <a:ext uri="{FF2B5EF4-FFF2-40B4-BE49-F238E27FC236}">
                <a16:creationId xmlns:a16="http://schemas.microsoft.com/office/drawing/2014/main" id="{724BB94D-58F3-F0DC-29FD-BA3611E92F6E}"/>
              </a:ext>
            </a:extLst>
          </p:cNvPr>
          <p:cNvSpPr/>
          <p:nvPr/>
        </p:nvSpPr>
        <p:spPr>
          <a:xfrm rot="2700000">
            <a:off x="2946114"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CEE84153-1697-C32D-72E0-AD5971F8962C}"/>
              </a:ext>
            </a:extLst>
          </p:cNvPr>
          <p:cNvSpPr/>
          <p:nvPr/>
        </p:nvSpPr>
        <p:spPr>
          <a:xfrm>
            <a:off x="3520328"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02</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2" name="任意多边形 27">
            <a:extLst>
              <a:ext uri="{FF2B5EF4-FFF2-40B4-BE49-F238E27FC236}">
                <a16:creationId xmlns:a16="http://schemas.microsoft.com/office/drawing/2014/main" id="{ACF62044-4837-B232-30FF-7DD05F1EF4DA}"/>
              </a:ext>
            </a:extLst>
          </p:cNvPr>
          <p:cNvSpPr/>
          <p:nvPr/>
        </p:nvSpPr>
        <p:spPr>
          <a:xfrm>
            <a:off x="4824730"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 name="任意多边形 29">
            <a:extLst>
              <a:ext uri="{FF2B5EF4-FFF2-40B4-BE49-F238E27FC236}">
                <a16:creationId xmlns:a16="http://schemas.microsoft.com/office/drawing/2014/main" id="{5363A6B7-1648-54DD-886C-5318C5CEE405}"/>
              </a:ext>
            </a:extLst>
          </p:cNvPr>
          <p:cNvSpPr/>
          <p:nvPr/>
        </p:nvSpPr>
        <p:spPr>
          <a:xfrm rot="2700000">
            <a:off x="5024977"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4" name="矩形 13">
            <a:extLst>
              <a:ext uri="{FF2B5EF4-FFF2-40B4-BE49-F238E27FC236}">
                <a16:creationId xmlns:a16="http://schemas.microsoft.com/office/drawing/2014/main" id="{9D19D37E-A65A-4642-0305-6132C3749343}"/>
              </a:ext>
            </a:extLst>
          </p:cNvPr>
          <p:cNvSpPr/>
          <p:nvPr/>
        </p:nvSpPr>
        <p:spPr>
          <a:xfrm>
            <a:off x="5599191"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03</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5" name="任意多边形 27">
            <a:extLst>
              <a:ext uri="{FF2B5EF4-FFF2-40B4-BE49-F238E27FC236}">
                <a16:creationId xmlns:a16="http://schemas.microsoft.com/office/drawing/2014/main" id="{E7363296-8F28-66BB-3A79-C28167C4CCEA}"/>
              </a:ext>
            </a:extLst>
          </p:cNvPr>
          <p:cNvSpPr/>
          <p:nvPr/>
        </p:nvSpPr>
        <p:spPr>
          <a:xfrm>
            <a:off x="6903593"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6" name="任意多边形 29">
            <a:extLst>
              <a:ext uri="{FF2B5EF4-FFF2-40B4-BE49-F238E27FC236}">
                <a16:creationId xmlns:a16="http://schemas.microsoft.com/office/drawing/2014/main" id="{F43EE0D1-C432-084F-7285-6608ED3361A9}"/>
              </a:ext>
            </a:extLst>
          </p:cNvPr>
          <p:cNvSpPr/>
          <p:nvPr/>
        </p:nvSpPr>
        <p:spPr>
          <a:xfrm rot="2700000">
            <a:off x="7103840"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7" name="矩形 16">
            <a:extLst>
              <a:ext uri="{FF2B5EF4-FFF2-40B4-BE49-F238E27FC236}">
                <a16:creationId xmlns:a16="http://schemas.microsoft.com/office/drawing/2014/main" id="{CA6A5950-5053-16A5-E275-3AFFAE6DC313}"/>
              </a:ext>
            </a:extLst>
          </p:cNvPr>
          <p:cNvSpPr/>
          <p:nvPr/>
        </p:nvSpPr>
        <p:spPr>
          <a:xfrm>
            <a:off x="7678054"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04</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8" name="任意多边形 27">
            <a:extLst>
              <a:ext uri="{FF2B5EF4-FFF2-40B4-BE49-F238E27FC236}">
                <a16:creationId xmlns:a16="http://schemas.microsoft.com/office/drawing/2014/main" id="{187D72B0-2669-D936-563E-B934ABDF6222}"/>
              </a:ext>
            </a:extLst>
          </p:cNvPr>
          <p:cNvSpPr/>
          <p:nvPr/>
        </p:nvSpPr>
        <p:spPr>
          <a:xfrm>
            <a:off x="8976302" y="3476724"/>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9" name="任意多边形 29">
            <a:extLst>
              <a:ext uri="{FF2B5EF4-FFF2-40B4-BE49-F238E27FC236}">
                <a16:creationId xmlns:a16="http://schemas.microsoft.com/office/drawing/2014/main" id="{B55E5761-490B-F4E3-A68C-F467C12BBD64}"/>
              </a:ext>
            </a:extLst>
          </p:cNvPr>
          <p:cNvSpPr/>
          <p:nvPr/>
        </p:nvSpPr>
        <p:spPr>
          <a:xfrm rot="2700000">
            <a:off x="9176549" y="3450478"/>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3BF6A900-E5D1-A95F-20AA-9D5A4E8283B8}"/>
              </a:ext>
            </a:extLst>
          </p:cNvPr>
          <p:cNvSpPr/>
          <p:nvPr/>
        </p:nvSpPr>
        <p:spPr>
          <a:xfrm>
            <a:off x="9750763" y="3989461"/>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05</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22" name="文字方塊 21">
            <a:extLst>
              <a:ext uri="{FF2B5EF4-FFF2-40B4-BE49-F238E27FC236}">
                <a16:creationId xmlns:a16="http://schemas.microsoft.com/office/drawing/2014/main" id="{69AB2C36-CF2E-6F40-04D8-8DC9F803342E}"/>
              </a:ext>
            </a:extLst>
          </p:cNvPr>
          <p:cNvSpPr txBox="1"/>
          <p:nvPr/>
        </p:nvSpPr>
        <p:spPr>
          <a:xfrm>
            <a:off x="8476918" y="2533684"/>
            <a:ext cx="2899978" cy="614079"/>
          </a:xfrm>
          <a:prstGeom prst="rect">
            <a:avLst/>
          </a:prstGeom>
          <a:noFill/>
        </p:spPr>
        <p:txBody>
          <a:bodyPr wrap="square">
            <a:spAutoFit/>
          </a:bodyPr>
          <a:lstStyle/>
          <a:p>
            <a:pPr algn="ct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Post-route Simulation</a:t>
            </a:r>
          </a:p>
        </p:txBody>
      </p:sp>
    </p:spTree>
    <p:extLst>
      <p:ext uri="{BB962C8B-B14F-4D97-AF65-F5344CB8AC3E}">
        <p14:creationId xmlns:p14="http://schemas.microsoft.com/office/powerpoint/2010/main" val="1758629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3743066" cy="461665"/>
            <a:chOff x="568442" y="319364"/>
            <a:chExt cx="3743066"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364555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pic>
        <p:nvPicPr>
          <p:cNvPr id="4" name="圖片 3">
            <a:extLst>
              <a:ext uri="{FF2B5EF4-FFF2-40B4-BE49-F238E27FC236}">
                <a16:creationId xmlns:a16="http://schemas.microsoft.com/office/drawing/2014/main" id="{E365BC61-D005-11DE-4C86-8BC68DF3E9D8}"/>
              </a:ext>
            </a:extLst>
          </p:cNvPr>
          <p:cNvPicPr>
            <a:picLocks noChangeAspect="1"/>
          </p:cNvPicPr>
          <p:nvPr/>
        </p:nvPicPr>
        <p:blipFill>
          <a:blip r:embed="rId3"/>
          <a:stretch>
            <a:fillRect/>
          </a:stretch>
        </p:blipFill>
        <p:spPr>
          <a:xfrm>
            <a:off x="644669" y="1666874"/>
            <a:ext cx="10800000" cy="2902500"/>
          </a:xfrm>
          <a:prstGeom prst="rect">
            <a:avLst/>
          </a:prstGeom>
        </p:spPr>
      </p:pic>
      <p:sp>
        <p:nvSpPr>
          <p:cNvPr id="6" name="文字方塊 1">
            <a:extLst>
              <a:ext uri="{FF2B5EF4-FFF2-40B4-BE49-F238E27FC236}">
                <a16:creationId xmlns:a16="http://schemas.microsoft.com/office/drawing/2014/main" id="{88EC3E27-4AB3-73E2-5082-83A2DEE2F288}"/>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37565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E01B0-BC25-B595-EDF3-4C0891557AB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4814E69-8F82-024B-C54E-AB0C23C1D3F2}"/>
              </a:ext>
            </a:extLst>
          </p:cNvPr>
          <p:cNvGrpSpPr/>
          <p:nvPr/>
        </p:nvGrpSpPr>
        <p:grpSpPr>
          <a:xfrm>
            <a:off x="568443" y="319365"/>
            <a:ext cx="3743066" cy="461665"/>
            <a:chOff x="568442" y="319364"/>
            <a:chExt cx="3743066" cy="461666"/>
          </a:xfrm>
        </p:grpSpPr>
        <p:sp>
          <p:nvSpPr>
            <p:cNvPr id="55" name="文本框 23">
              <a:extLst>
                <a:ext uri="{FF2B5EF4-FFF2-40B4-BE49-F238E27FC236}">
                  <a16:creationId xmlns:a16="http://schemas.microsoft.com/office/drawing/2014/main" id="{BA49F98F-E811-774C-2D44-52536083A7D3}"/>
                </a:ext>
              </a:extLst>
            </p:cNvPr>
            <p:cNvSpPr txBox="1"/>
            <p:nvPr/>
          </p:nvSpPr>
          <p:spPr>
            <a:xfrm>
              <a:off x="665958" y="319364"/>
              <a:ext cx="364555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1EA03F8-317E-95D1-7BF9-1490E78DE6D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1E7B493-04BB-4497-DB0E-FF520CE23B94}"/>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sp>
        <p:nvSpPr>
          <p:cNvPr id="6" name="文字方塊 1">
            <a:extLst>
              <a:ext uri="{FF2B5EF4-FFF2-40B4-BE49-F238E27FC236}">
                <a16:creationId xmlns:a16="http://schemas.microsoft.com/office/drawing/2014/main" id="{27D43027-88C7-BD86-8B41-C946212629D8}"/>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56EC4824-7B20-5796-52F3-89EE0E86E8F4}"/>
              </a:ext>
            </a:extLst>
          </p:cNvPr>
          <p:cNvSpPr txBox="1"/>
          <p:nvPr/>
        </p:nvSpPr>
        <p:spPr>
          <a:xfrm>
            <a:off x="568442" y="2749453"/>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13C7B32F-7417-FE13-9CE7-3E526C823A69}"/>
              </a:ext>
            </a:extLst>
          </p:cNvPr>
          <p:cNvPicPr>
            <a:picLocks noChangeAspect="1"/>
          </p:cNvPicPr>
          <p:nvPr/>
        </p:nvPicPr>
        <p:blipFill>
          <a:blip r:embed="rId3"/>
          <a:stretch>
            <a:fillRect/>
          </a:stretch>
        </p:blipFill>
        <p:spPr>
          <a:xfrm>
            <a:off x="644670" y="1403604"/>
            <a:ext cx="10800000" cy="1231529"/>
          </a:xfrm>
          <a:prstGeom prst="rect">
            <a:avLst/>
          </a:prstGeom>
        </p:spPr>
      </p:pic>
      <p:pic>
        <p:nvPicPr>
          <p:cNvPr id="10" name="圖片 9">
            <a:extLst>
              <a:ext uri="{FF2B5EF4-FFF2-40B4-BE49-F238E27FC236}">
                <a16:creationId xmlns:a16="http://schemas.microsoft.com/office/drawing/2014/main" id="{C9636C72-BB79-60E1-C927-DBA1F7D7F904}"/>
              </a:ext>
            </a:extLst>
          </p:cNvPr>
          <p:cNvPicPr>
            <a:picLocks noChangeAspect="1"/>
          </p:cNvPicPr>
          <p:nvPr/>
        </p:nvPicPr>
        <p:blipFill>
          <a:blip r:embed="rId4"/>
          <a:stretch>
            <a:fillRect/>
          </a:stretch>
        </p:blipFill>
        <p:spPr>
          <a:xfrm>
            <a:off x="665959" y="3248116"/>
            <a:ext cx="10800000" cy="1150262"/>
          </a:xfrm>
          <a:prstGeom prst="rect">
            <a:avLst/>
          </a:prstGeom>
        </p:spPr>
      </p:pic>
      <p:pic>
        <p:nvPicPr>
          <p:cNvPr id="14" name="圖片 13">
            <a:extLst>
              <a:ext uri="{FF2B5EF4-FFF2-40B4-BE49-F238E27FC236}">
                <a16:creationId xmlns:a16="http://schemas.microsoft.com/office/drawing/2014/main" id="{169EB057-E94D-F9A4-52CD-AB7E7A0C85E5}"/>
              </a:ext>
            </a:extLst>
          </p:cNvPr>
          <p:cNvPicPr>
            <a:picLocks noChangeAspect="1"/>
          </p:cNvPicPr>
          <p:nvPr/>
        </p:nvPicPr>
        <p:blipFill>
          <a:blip r:embed="rId5"/>
          <a:srcRect l="521" t="25553" r="1497" b="20075"/>
          <a:stretch>
            <a:fillRect/>
          </a:stretch>
        </p:blipFill>
        <p:spPr>
          <a:xfrm>
            <a:off x="644670" y="4734333"/>
            <a:ext cx="5524500" cy="1804302"/>
          </a:xfrm>
          <a:prstGeom prst="rect">
            <a:avLst/>
          </a:prstGeom>
        </p:spPr>
      </p:pic>
    </p:spTree>
    <p:extLst>
      <p:ext uri="{BB962C8B-B14F-4D97-AF65-F5344CB8AC3E}">
        <p14:creationId xmlns:p14="http://schemas.microsoft.com/office/powerpoint/2010/main" val="14242143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DC1BC-B86C-8799-EF91-26210F77787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8914AFC-B2E9-D1AD-0F57-5485BCB33E7C}"/>
              </a:ext>
            </a:extLst>
          </p:cNvPr>
          <p:cNvGrpSpPr/>
          <p:nvPr/>
        </p:nvGrpSpPr>
        <p:grpSpPr>
          <a:xfrm>
            <a:off x="568443" y="319365"/>
            <a:ext cx="3794362" cy="461665"/>
            <a:chOff x="568442" y="319364"/>
            <a:chExt cx="3794362" cy="461666"/>
          </a:xfrm>
        </p:grpSpPr>
        <p:sp>
          <p:nvSpPr>
            <p:cNvPr id="55" name="文本框 23">
              <a:extLst>
                <a:ext uri="{FF2B5EF4-FFF2-40B4-BE49-F238E27FC236}">
                  <a16:creationId xmlns:a16="http://schemas.microsoft.com/office/drawing/2014/main" id="{4EFC872E-6746-A959-9C1A-D169764DA123}"/>
                </a:ext>
              </a:extLst>
            </p:cNvPr>
            <p:cNvSpPr txBox="1"/>
            <p:nvPr/>
          </p:nvSpPr>
          <p:spPr>
            <a:xfrm>
              <a:off x="665958" y="319364"/>
              <a:ext cx="369684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891295-6446-B295-240D-657EB40678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0F337F1-D8D1-B8AD-FEE7-964DC01A1EE3}"/>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sp>
        <p:nvSpPr>
          <p:cNvPr id="6" name="文字方塊 1">
            <a:extLst>
              <a:ext uri="{FF2B5EF4-FFF2-40B4-BE49-F238E27FC236}">
                <a16:creationId xmlns:a16="http://schemas.microsoft.com/office/drawing/2014/main" id="{8B4C8C28-52B6-12B2-1090-B8CEE306AF3C}"/>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160C401-0901-50A2-526D-6A139E79715A}"/>
              </a:ext>
            </a:extLst>
          </p:cNvPr>
          <p:cNvPicPr>
            <a:picLocks noChangeAspect="1"/>
          </p:cNvPicPr>
          <p:nvPr/>
        </p:nvPicPr>
        <p:blipFill>
          <a:blip r:embed="rId3"/>
          <a:stretch>
            <a:fillRect/>
          </a:stretch>
        </p:blipFill>
        <p:spPr>
          <a:xfrm>
            <a:off x="665959" y="1473284"/>
            <a:ext cx="10800000" cy="2926415"/>
          </a:xfrm>
          <a:prstGeom prst="rect">
            <a:avLst/>
          </a:prstGeom>
        </p:spPr>
      </p:pic>
    </p:spTree>
    <p:extLst>
      <p:ext uri="{BB962C8B-B14F-4D97-AF65-F5344CB8AC3E}">
        <p14:creationId xmlns:p14="http://schemas.microsoft.com/office/powerpoint/2010/main" val="377363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Times New Roman" panose="02020603050405020304" pitchFamily="18" charset="0"/>
                <a:ea typeface="微軟正黑體" panose="020B0604030504040204" pitchFamily="34" charset="-120"/>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latin typeface="Times New Roman" panose="02020603050405020304" pitchFamily="18" charset="0"/>
                <a:ea typeface="微軟正黑體" panose="020B0604030504040204" pitchFamily="34" charset="-120"/>
              </a:rPr>
              <a:t>7</a:t>
            </a:fld>
            <a:endParaRPr lang="zh-CN" altLang="en-US" dirty="0">
              <a:latin typeface="Times New Roman" panose="02020603050405020304" pitchFamily="18" charset="0"/>
              <a:ea typeface="微軟正黑體" panose="020B0604030504040204" pitchFamily="34" charset="-120"/>
            </a:endParaRPr>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D1F7A-9E04-D88E-3971-B767276A0F13}"/>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6E8209B-4E2C-21FB-9C7B-EA31EBE689D5}"/>
              </a:ext>
            </a:extLst>
          </p:cNvPr>
          <p:cNvGrpSpPr/>
          <p:nvPr/>
        </p:nvGrpSpPr>
        <p:grpSpPr>
          <a:xfrm>
            <a:off x="568443" y="319365"/>
            <a:ext cx="3794362" cy="461665"/>
            <a:chOff x="568442" y="319364"/>
            <a:chExt cx="3794362" cy="461666"/>
          </a:xfrm>
        </p:grpSpPr>
        <p:sp>
          <p:nvSpPr>
            <p:cNvPr id="55" name="文本框 23">
              <a:extLst>
                <a:ext uri="{FF2B5EF4-FFF2-40B4-BE49-F238E27FC236}">
                  <a16:creationId xmlns:a16="http://schemas.microsoft.com/office/drawing/2014/main" id="{2D084D7B-F1F5-6DD4-14F9-E18158D830C3}"/>
                </a:ext>
              </a:extLst>
            </p:cNvPr>
            <p:cNvSpPr txBox="1"/>
            <p:nvPr/>
          </p:nvSpPr>
          <p:spPr>
            <a:xfrm>
              <a:off x="665958" y="319364"/>
              <a:ext cx="369684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5909F35-1D8E-E6B8-7597-BB33FFA7FD2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2EDD553-4137-B142-A835-C0430AA24971}"/>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sp>
        <p:nvSpPr>
          <p:cNvPr id="6" name="文字方塊 1">
            <a:extLst>
              <a:ext uri="{FF2B5EF4-FFF2-40B4-BE49-F238E27FC236}">
                <a16:creationId xmlns:a16="http://schemas.microsoft.com/office/drawing/2014/main" id="{79B5DB99-4FAC-6022-917C-3543C1C13C2A}"/>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3616969D-3AFC-5566-36CA-853CB3C01E1F}"/>
              </a:ext>
            </a:extLst>
          </p:cNvPr>
          <p:cNvSpPr txBox="1"/>
          <p:nvPr/>
        </p:nvSpPr>
        <p:spPr>
          <a:xfrm>
            <a:off x="568442" y="304839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B4220795-4E31-30D9-F81D-1ED0FDC043A3}"/>
              </a:ext>
            </a:extLst>
          </p:cNvPr>
          <p:cNvPicPr>
            <a:picLocks noChangeAspect="1"/>
          </p:cNvPicPr>
          <p:nvPr/>
        </p:nvPicPr>
        <p:blipFill>
          <a:blip r:embed="rId3"/>
          <a:stretch>
            <a:fillRect/>
          </a:stretch>
        </p:blipFill>
        <p:spPr>
          <a:xfrm>
            <a:off x="665959" y="4864008"/>
            <a:ext cx="3554277" cy="1928488"/>
          </a:xfrm>
          <a:prstGeom prst="rect">
            <a:avLst/>
          </a:prstGeom>
        </p:spPr>
      </p:pic>
      <p:pic>
        <p:nvPicPr>
          <p:cNvPr id="8" name="圖片 7">
            <a:extLst>
              <a:ext uri="{FF2B5EF4-FFF2-40B4-BE49-F238E27FC236}">
                <a16:creationId xmlns:a16="http://schemas.microsoft.com/office/drawing/2014/main" id="{6340359C-97B6-B27F-4CDB-14D1449AC8DC}"/>
              </a:ext>
            </a:extLst>
          </p:cNvPr>
          <p:cNvPicPr>
            <a:picLocks noChangeAspect="1"/>
          </p:cNvPicPr>
          <p:nvPr/>
        </p:nvPicPr>
        <p:blipFill>
          <a:blip r:embed="rId4"/>
          <a:stretch>
            <a:fillRect/>
          </a:stretch>
        </p:blipFill>
        <p:spPr>
          <a:xfrm>
            <a:off x="644670" y="1236548"/>
            <a:ext cx="10800000" cy="1703470"/>
          </a:xfrm>
          <a:prstGeom prst="rect">
            <a:avLst/>
          </a:prstGeom>
        </p:spPr>
      </p:pic>
      <p:pic>
        <p:nvPicPr>
          <p:cNvPr id="13" name="圖片 12">
            <a:extLst>
              <a:ext uri="{FF2B5EF4-FFF2-40B4-BE49-F238E27FC236}">
                <a16:creationId xmlns:a16="http://schemas.microsoft.com/office/drawing/2014/main" id="{C8AF1BC2-C630-97EA-336F-10EF19BB2DC4}"/>
              </a:ext>
            </a:extLst>
          </p:cNvPr>
          <p:cNvPicPr>
            <a:picLocks noChangeAspect="1"/>
          </p:cNvPicPr>
          <p:nvPr/>
        </p:nvPicPr>
        <p:blipFill>
          <a:blip r:embed="rId5"/>
          <a:stretch>
            <a:fillRect/>
          </a:stretch>
        </p:blipFill>
        <p:spPr>
          <a:xfrm>
            <a:off x="665959" y="3547059"/>
            <a:ext cx="10800000" cy="1145281"/>
          </a:xfrm>
          <a:prstGeom prst="rect">
            <a:avLst/>
          </a:prstGeom>
        </p:spPr>
      </p:pic>
    </p:spTree>
    <p:extLst>
      <p:ext uri="{BB962C8B-B14F-4D97-AF65-F5344CB8AC3E}">
        <p14:creationId xmlns:p14="http://schemas.microsoft.com/office/powerpoint/2010/main" val="8923081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CB70A-08F9-BB78-FE25-495869146DF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5476248-54AF-0CCE-CEA6-C09E5E587AB1}"/>
              </a:ext>
            </a:extLst>
          </p:cNvPr>
          <p:cNvGrpSpPr/>
          <p:nvPr/>
        </p:nvGrpSpPr>
        <p:grpSpPr>
          <a:xfrm>
            <a:off x="568443" y="319365"/>
            <a:ext cx="3708954" cy="461665"/>
            <a:chOff x="568442" y="319364"/>
            <a:chExt cx="3708954" cy="461666"/>
          </a:xfrm>
        </p:grpSpPr>
        <p:sp>
          <p:nvSpPr>
            <p:cNvPr id="55" name="文本框 23">
              <a:extLst>
                <a:ext uri="{FF2B5EF4-FFF2-40B4-BE49-F238E27FC236}">
                  <a16:creationId xmlns:a16="http://schemas.microsoft.com/office/drawing/2014/main" id="{C6B814D7-57BF-6D70-5572-623E766FBAE7}"/>
                </a:ext>
              </a:extLst>
            </p:cNvPr>
            <p:cNvSpPr txBox="1"/>
            <p:nvPr/>
          </p:nvSpPr>
          <p:spPr>
            <a:xfrm>
              <a:off x="665958" y="319364"/>
              <a:ext cx="361143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5127B6F-8F7A-EE37-9DED-6F9361CF99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8F94380-4BB0-CDE3-3403-E0DA891A8F6A}"/>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
        <p:nvSpPr>
          <p:cNvPr id="6" name="文字方塊 1">
            <a:extLst>
              <a:ext uri="{FF2B5EF4-FFF2-40B4-BE49-F238E27FC236}">
                <a16:creationId xmlns:a16="http://schemas.microsoft.com/office/drawing/2014/main" id="{A1F6B64A-FCE1-480B-3FCD-DD452E0C4B2A}"/>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AAF83BC0-240A-F5D9-6535-6C6B5F7AFF7E}"/>
              </a:ext>
            </a:extLst>
          </p:cNvPr>
          <p:cNvPicPr>
            <a:picLocks noChangeAspect="1"/>
          </p:cNvPicPr>
          <p:nvPr/>
        </p:nvPicPr>
        <p:blipFill>
          <a:blip r:embed="rId3"/>
          <a:stretch>
            <a:fillRect/>
          </a:stretch>
        </p:blipFill>
        <p:spPr>
          <a:xfrm>
            <a:off x="644670" y="1473284"/>
            <a:ext cx="10800000" cy="2911403"/>
          </a:xfrm>
          <a:prstGeom prst="rect">
            <a:avLst/>
          </a:prstGeom>
        </p:spPr>
      </p:pic>
    </p:spTree>
    <p:extLst>
      <p:ext uri="{BB962C8B-B14F-4D97-AF65-F5344CB8AC3E}">
        <p14:creationId xmlns:p14="http://schemas.microsoft.com/office/powerpoint/2010/main" val="12672995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3B5FB-821B-AE9C-5043-1E6DD8E45C4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CB2DC41-2BC8-A6D1-CD7D-9D98CE49101F}"/>
              </a:ext>
            </a:extLst>
          </p:cNvPr>
          <p:cNvGrpSpPr/>
          <p:nvPr/>
        </p:nvGrpSpPr>
        <p:grpSpPr>
          <a:xfrm>
            <a:off x="568443" y="319365"/>
            <a:ext cx="3708954" cy="461665"/>
            <a:chOff x="568442" y="319364"/>
            <a:chExt cx="3708954" cy="461666"/>
          </a:xfrm>
        </p:grpSpPr>
        <p:sp>
          <p:nvSpPr>
            <p:cNvPr id="55" name="文本框 23">
              <a:extLst>
                <a:ext uri="{FF2B5EF4-FFF2-40B4-BE49-F238E27FC236}">
                  <a16:creationId xmlns:a16="http://schemas.microsoft.com/office/drawing/2014/main" id="{2915152E-98E6-C15E-2E61-AB70FAF9F1FB}"/>
                </a:ext>
              </a:extLst>
            </p:cNvPr>
            <p:cNvSpPr txBox="1"/>
            <p:nvPr/>
          </p:nvSpPr>
          <p:spPr>
            <a:xfrm>
              <a:off x="665958" y="319364"/>
              <a:ext cx="361143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B767247-5A77-4CF5-F451-56FA4AAAB0D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67645AE-3194-8FF3-DB28-52A3CB51DA10}"/>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sp>
        <p:nvSpPr>
          <p:cNvPr id="6" name="文字方塊 1">
            <a:extLst>
              <a:ext uri="{FF2B5EF4-FFF2-40B4-BE49-F238E27FC236}">
                <a16:creationId xmlns:a16="http://schemas.microsoft.com/office/drawing/2014/main" id="{2398FD35-1477-0F4C-E47F-10D17080F052}"/>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3CBD9F4D-EFBB-3513-347D-174B13D7C3FA}"/>
              </a:ext>
            </a:extLst>
          </p:cNvPr>
          <p:cNvSpPr txBox="1"/>
          <p:nvPr/>
        </p:nvSpPr>
        <p:spPr>
          <a:xfrm>
            <a:off x="568442" y="315218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AB6DCB7A-2726-FFB7-A5A6-4A91CBA76746}"/>
              </a:ext>
            </a:extLst>
          </p:cNvPr>
          <p:cNvPicPr>
            <a:picLocks noChangeAspect="1"/>
          </p:cNvPicPr>
          <p:nvPr/>
        </p:nvPicPr>
        <p:blipFill>
          <a:blip r:embed="rId3"/>
          <a:stretch>
            <a:fillRect/>
          </a:stretch>
        </p:blipFill>
        <p:spPr>
          <a:xfrm>
            <a:off x="665958" y="5562436"/>
            <a:ext cx="1876687" cy="352474"/>
          </a:xfrm>
          <a:prstGeom prst="rect">
            <a:avLst/>
          </a:prstGeom>
        </p:spPr>
      </p:pic>
      <p:pic>
        <p:nvPicPr>
          <p:cNvPr id="11" name="圖片 10">
            <a:extLst>
              <a:ext uri="{FF2B5EF4-FFF2-40B4-BE49-F238E27FC236}">
                <a16:creationId xmlns:a16="http://schemas.microsoft.com/office/drawing/2014/main" id="{D13F046C-99C2-B8FD-FE09-874617A1C0E0}"/>
              </a:ext>
            </a:extLst>
          </p:cNvPr>
          <p:cNvPicPr>
            <a:picLocks noChangeAspect="1"/>
          </p:cNvPicPr>
          <p:nvPr/>
        </p:nvPicPr>
        <p:blipFill>
          <a:blip r:embed="rId4"/>
          <a:stretch>
            <a:fillRect/>
          </a:stretch>
        </p:blipFill>
        <p:spPr>
          <a:xfrm>
            <a:off x="665958" y="1289843"/>
            <a:ext cx="10800000" cy="1696009"/>
          </a:xfrm>
          <a:prstGeom prst="rect">
            <a:avLst/>
          </a:prstGeom>
        </p:spPr>
      </p:pic>
      <p:pic>
        <p:nvPicPr>
          <p:cNvPr id="12" name="圖片 11">
            <a:extLst>
              <a:ext uri="{FF2B5EF4-FFF2-40B4-BE49-F238E27FC236}">
                <a16:creationId xmlns:a16="http://schemas.microsoft.com/office/drawing/2014/main" id="{4A99F065-6573-6F0C-2CE1-058AEE40194D}"/>
              </a:ext>
            </a:extLst>
          </p:cNvPr>
          <p:cNvPicPr>
            <a:picLocks noChangeAspect="1"/>
          </p:cNvPicPr>
          <p:nvPr/>
        </p:nvPicPr>
        <p:blipFill>
          <a:blip r:embed="rId5"/>
          <a:stretch>
            <a:fillRect/>
          </a:stretch>
        </p:blipFill>
        <p:spPr>
          <a:xfrm>
            <a:off x="665958" y="3698409"/>
            <a:ext cx="10800000" cy="1151470"/>
          </a:xfrm>
          <a:prstGeom prst="rect">
            <a:avLst/>
          </a:prstGeom>
        </p:spPr>
      </p:pic>
    </p:spTree>
    <p:extLst>
      <p:ext uri="{BB962C8B-B14F-4D97-AF65-F5344CB8AC3E}">
        <p14:creationId xmlns:p14="http://schemas.microsoft.com/office/powerpoint/2010/main" val="38729662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Implementation</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graphicFrame>
        <p:nvGraphicFramePr>
          <p:cNvPr id="7" name="表格 8">
            <a:extLst>
              <a:ext uri="{FF2B5EF4-FFF2-40B4-BE49-F238E27FC236}">
                <a16:creationId xmlns:a16="http://schemas.microsoft.com/office/drawing/2014/main" id="{60B8C6D0-E205-47C3-9BC6-3A845FB787F5}"/>
              </a:ext>
            </a:extLst>
          </p:cNvPr>
          <p:cNvGraphicFramePr>
            <a:graphicFrameLocks noGrp="1"/>
          </p:cNvGraphicFramePr>
          <p:nvPr/>
        </p:nvGraphicFramePr>
        <p:xfrm>
          <a:off x="720898" y="1547588"/>
          <a:ext cx="5032202" cy="3460933"/>
        </p:xfrm>
        <a:graphic>
          <a:graphicData uri="http://schemas.openxmlformats.org/drawingml/2006/table">
            <a:tbl>
              <a:tblPr firstRow="1" bandRow="1">
                <a:tableStyleId>{9D7B26C5-4107-4FEC-AEDC-1716B250A1EF}</a:tableStyleId>
              </a:tblPr>
              <a:tblGrid>
                <a:gridCol w="2233727">
                  <a:extLst>
                    <a:ext uri="{9D8B030D-6E8A-4147-A177-3AD203B41FA5}">
                      <a16:colId xmlns:a16="http://schemas.microsoft.com/office/drawing/2014/main" val="2607452419"/>
                    </a:ext>
                  </a:extLst>
                </a:gridCol>
                <a:gridCol w="2798475">
                  <a:extLst>
                    <a:ext uri="{9D8B030D-6E8A-4147-A177-3AD203B41FA5}">
                      <a16:colId xmlns:a16="http://schemas.microsoft.com/office/drawing/2014/main" val="1825371002"/>
                    </a:ext>
                  </a:extLst>
                </a:gridCol>
              </a:tblGrid>
              <a:tr h="494419">
                <a:tc>
                  <a:txBody>
                    <a:bodyPr/>
                    <a:lstStyle/>
                    <a:p>
                      <a:pPr algn="ctr"/>
                      <a:r>
                        <a:rPr lang="en-US" altLang="zh-TW" b="0" dirty="0">
                          <a:solidFill>
                            <a:schemeClr val="tx1"/>
                          </a:solidFill>
                        </a:rPr>
                        <a:t>Process</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r>
                        <a:rPr lang="en-US" altLang="zh-TW" b="0" dirty="0">
                          <a:solidFill>
                            <a:schemeClr val="tx1"/>
                          </a:solidFill>
                        </a:rPr>
                        <a:t>TSMC 0.18</a:t>
                      </a:r>
                      <a:r>
                        <a:rPr lang="zh-TW" altLang="en-US" b="0" dirty="0">
                          <a:solidFill>
                            <a:schemeClr val="tx1"/>
                          </a:solidFill>
                        </a:rPr>
                        <a:t> </a:t>
                      </a:r>
                      <a:r>
                        <a:rPr lang="el-GR" altLang="zh-TW" b="0" dirty="0">
                          <a:solidFill>
                            <a:schemeClr val="tx1"/>
                          </a:solidFill>
                        </a:rPr>
                        <a:t>μ</a:t>
                      </a:r>
                      <a:r>
                        <a:rPr lang="en-US" altLang="zh-TW" b="0" dirty="0">
                          <a:solidFill>
                            <a:schemeClr val="tx1"/>
                          </a:solidFill>
                        </a:rPr>
                        <a:t>m</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5986327"/>
                  </a:ext>
                </a:extLst>
              </a:tr>
              <a:tr h="494419">
                <a:tc>
                  <a:txBody>
                    <a:bodyPr/>
                    <a:lstStyle/>
                    <a:p>
                      <a:pPr algn="ctr"/>
                      <a:r>
                        <a:rPr lang="en-US" altLang="zh-TW" dirty="0">
                          <a:solidFill>
                            <a:schemeClr val="tx1"/>
                          </a:solidFill>
                        </a:rPr>
                        <a:t>Chip size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4980 </a:t>
                      </a:r>
                      <a:r>
                        <a:rPr lang="el-GR" altLang="zh-TW" b="0" dirty="0">
                          <a:solidFill>
                            <a:schemeClr val="tx1"/>
                          </a:solidFill>
                        </a:rPr>
                        <a:t>μ</a:t>
                      </a:r>
                      <a:r>
                        <a:rPr lang="en-US" altLang="zh-TW" b="0" dirty="0">
                          <a:solidFill>
                            <a:schemeClr val="tx1"/>
                          </a:solidFill>
                        </a:rPr>
                        <a:t>m</a:t>
                      </a:r>
                      <a:r>
                        <a:rPr lang="zh-TW" altLang="en-US" b="0" dirty="0">
                          <a:solidFill>
                            <a:schemeClr val="tx1"/>
                          </a:solidFill>
                        </a:rPr>
                        <a:t> </a:t>
                      </a:r>
                      <a:r>
                        <a:rPr lang="en-US" altLang="zh-TW" dirty="0">
                          <a:solidFill>
                            <a:schemeClr val="tx1"/>
                          </a:solidFill>
                        </a:rPr>
                        <a:t>×</a:t>
                      </a:r>
                      <a:r>
                        <a:rPr lang="zh-TW" altLang="en-US" dirty="0">
                          <a:solidFill>
                            <a:schemeClr val="tx1"/>
                          </a:solidFill>
                        </a:rPr>
                        <a:t> </a:t>
                      </a:r>
                      <a:r>
                        <a:rPr lang="en-US" altLang="zh-TW" dirty="0">
                          <a:solidFill>
                            <a:schemeClr val="tx1"/>
                          </a:solidFill>
                        </a:rPr>
                        <a:t>4980 </a:t>
                      </a:r>
                      <a:r>
                        <a:rPr lang="el-GR" altLang="zh-TW" b="0" dirty="0">
                          <a:solidFill>
                            <a:schemeClr val="tx1"/>
                          </a:solidFill>
                        </a:rPr>
                        <a:t>μ</a:t>
                      </a:r>
                      <a:r>
                        <a:rPr lang="en-US" altLang="zh-TW" b="0" dirty="0">
                          <a:solidFill>
                            <a:schemeClr val="tx1"/>
                          </a:solidFill>
                        </a:rPr>
                        <a:t>m</a:t>
                      </a:r>
                      <a:r>
                        <a:rPr lang="en-US" altLang="zh-TW" dirty="0">
                          <a:solidFill>
                            <a:schemeClr val="tx1"/>
                          </a:solidFill>
                        </a:rPr>
                        <a:t> </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3435031"/>
                  </a:ext>
                </a:extLst>
              </a:tr>
              <a:tr h="494419">
                <a:tc>
                  <a:txBody>
                    <a:bodyPr/>
                    <a:lstStyle/>
                    <a:p>
                      <a:pPr algn="ctr"/>
                      <a:r>
                        <a:rPr lang="en-US" altLang="zh-TW" dirty="0">
                          <a:solidFill>
                            <a:schemeClr val="tx1"/>
                          </a:solidFill>
                        </a:rPr>
                        <a:t>Core size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4410 </a:t>
                      </a:r>
                      <a:r>
                        <a:rPr lang="el-GR" altLang="zh-TW" b="0" dirty="0">
                          <a:solidFill>
                            <a:schemeClr val="tx1"/>
                          </a:solidFill>
                        </a:rPr>
                        <a:t>μ</a:t>
                      </a:r>
                      <a:r>
                        <a:rPr lang="en-US" altLang="zh-TW" b="0" dirty="0">
                          <a:solidFill>
                            <a:schemeClr val="tx1"/>
                          </a:solidFill>
                        </a:rPr>
                        <a:t>m</a:t>
                      </a:r>
                      <a:r>
                        <a:rPr lang="zh-TW" altLang="en-US" b="0" dirty="0">
                          <a:solidFill>
                            <a:schemeClr val="tx1"/>
                          </a:solidFill>
                        </a:rPr>
                        <a:t> </a:t>
                      </a:r>
                      <a:r>
                        <a:rPr lang="en-US" altLang="zh-TW" dirty="0">
                          <a:solidFill>
                            <a:schemeClr val="tx1"/>
                          </a:solidFill>
                        </a:rPr>
                        <a:t>×</a:t>
                      </a:r>
                      <a:r>
                        <a:rPr lang="zh-TW" altLang="en-US" dirty="0">
                          <a:solidFill>
                            <a:schemeClr val="tx1"/>
                          </a:solidFill>
                        </a:rPr>
                        <a:t> </a:t>
                      </a:r>
                      <a:r>
                        <a:rPr lang="en-US" altLang="zh-TW" dirty="0">
                          <a:solidFill>
                            <a:schemeClr val="tx1"/>
                          </a:solidFill>
                        </a:rPr>
                        <a:t>4410 </a:t>
                      </a:r>
                      <a:r>
                        <a:rPr lang="el-GR" altLang="zh-TW" b="0" dirty="0">
                          <a:solidFill>
                            <a:schemeClr val="tx1"/>
                          </a:solidFill>
                        </a:rPr>
                        <a:t>μ</a:t>
                      </a:r>
                      <a:r>
                        <a:rPr lang="en-US" altLang="zh-TW" b="0" dirty="0">
                          <a:solidFill>
                            <a:schemeClr val="tx1"/>
                          </a:solidFill>
                        </a:rPr>
                        <a:t>m</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2242350"/>
                  </a:ext>
                </a:extLst>
              </a:tr>
              <a:tr h="494419">
                <a:tc>
                  <a:txBody>
                    <a:bodyPr/>
                    <a:lstStyle/>
                    <a:p>
                      <a:pPr algn="ctr"/>
                      <a:r>
                        <a:rPr lang="en-US" altLang="zh-TW" dirty="0">
                          <a:solidFill>
                            <a:schemeClr val="tx1"/>
                          </a:solidFill>
                        </a:rPr>
                        <a:t>Gate count</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1294188.81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1360208"/>
                  </a:ext>
                </a:extLst>
              </a:tr>
              <a:tr h="494419">
                <a:tc>
                  <a:txBody>
                    <a:bodyPr/>
                    <a:lstStyle/>
                    <a:p>
                      <a:pPr algn="ctr"/>
                      <a:r>
                        <a:rPr lang="en-US" altLang="zh-TW" dirty="0">
                          <a:solidFill>
                            <a:schemeClr val="tx1"/>
                          </a:solidFill>
                        </a:rPr>
                        <a:t>Voltage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1.8 V</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614476"/>
                  </a:ext>
                </a:extLst>
              </a:tr>
              <a:tr h="494419">
                <a:tc>
                  <a:txBody>
                    <a:bodyPr/>
                    <a:lstStyle/>
                    <a:p>
                      <a:pPr algn="ctr"/>
                      <a:r>
                        <a:rPr lang="en-US" altLang="zh-TW" dirty="0">
                          <a:solidFill>
                            <a:schemeClr val="tx1"/>
                          </a:solidFill>
                        </a:rPr>
                        <a:t>Frequency</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37 MHz</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4601032"/>
                  </a:ext>
                </a:extLst>
              </a:tr>
              <a:tr h="494419">
                <a:tc>
                  <a:txBody>
                    <a:bodyPr/>
                    <a:lstStyle/>
                    <a:p>
                      <a:pPr algn="ctr"/>
                      <a:r>
                        <a:rPr lang="en-US" altLang="zh-TW" dirty="0">
                          <a:solidFill>
                            <a:schemeClr val="tx1"/>
                          </a:solidFill>
                        </a:rPr>
                        <a:t>Power</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74.2044 </a:t>
                      </a:r>
                      <a:r>
                        <a:rPr lang="en-US" altLang="zh-TW" dirty="0" err="1">
                          <a:solidFill>
                            <a:schemeClr val="tx1"/>
                          </a:solidFill>
                        </a:rPr>
                        <a:t>mW</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0787173"/>
                  </a:ext>
                </a:extLst>
              </a:tr>
            </a:tbl>
          </a:graphicData>
        </a:graphic>
      </p:graphicFrame>
      <p:pic>
        <p:nvPicPr>
          <p:cNvPr id="9" name="圖片 8">
            <a:extLst>
              <a:ext uri="{FF2B5EF4-FFF2-40B4-BE49-F238E27FC236}">
                <a16:creationId xmlns:a16="http://schemas.microsoft.com/office/drawing/2014/main" id="{58167ED6-9210-425C-B49A-26337693F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2" y="1268011"/>
            <a:ext cx="4764780" cy="4771050"/>
          </a:xfrm>
          <a:prstGeom prst="rect">
            <a:avLst/>
          </a:prstGeom>
        </p:spPr>
      </p:pic>
    </p:spTree>
    <p:extLst>
      <p:ext uri="{BB962C8B-B14F-4D97-AF65-F5344CB8AC3E}">
        <p14:creationId xmlns:p14="http://schemas.microsoft.com/office/powerpoint/2010/main" val="26074754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972EC-2583-5FA0-30F6-C1B8DB68FE8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856E19F9-7ADB-A503-4B41-2AB51EBFA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AFE3C5D3-3E8C-6018-F44D-D8ABAFCE9ADB}"/>
              </a:ext>
            </a:extLst>
          </p:cNvPr>
          <p:cNvSpPr txBox="1"/>
          <p:nvPr/>
        </p:nvSpPr>
        <p:spPr>
          <a:xfrm>
            <a:off x="3633274" y="2647604"/>
            <a:ext cx="7937513" cy="1938992"/>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Conclusion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&amp; Future Work</a:t>
            </a:r>
          </a:p>
          <a:p>
            <a:pPr algn="ctr"/>
            <a:endPar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D99526E-F445-D24B-29D1-B3CD083F46F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C9929C14-5914-813D-4DCC-BFE3E3BAD3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DB24E76-C37D-4A18-B204-6C04AE992A56}"/>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B344D236-0B4E-E878-7D79-8F3AC563409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69AB7E7-5611-FB7C-C0AA-109466894D0D}"/>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2C8F08C-F9B9-37D1-59F5-A52B5B359FD5}"/>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1879A3C-2B52-78FA-42C3-8F99277D222B}"/>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extLst>
      <p:ext uri="{BB962C8B-B14F-4D97-AF65-F5344CB8AC3E}">
        <p14:creationId xmlns:p14="http://schemas.microsoft.com/office/powerpoint/2010/main" val="38935119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61887-4B6D-3E7D-2FD6-F248CEAF226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D4D9198-CCD7-62FD-C1E4-5CACC7D94EE1}"/>
              </a:ext>
            </a:extLst>
          </p:cNvPr>
          <p:cNvGrpSpPr/>
          <p:nvPr/>
        </p:nvGrpSpPr>
        <p:grpSpPr>
          <a:xfrm>
            <a:off x="568443" y="319365"/>
            <a:ext cx="1683206" cy="461665"/>
            <a:chOff x="568442" y="319364"/>
            <a:chExt cx="1683206" cy="461666"/>
          </a:xfrm>
        </p:grpSpPr>
        <p:sp>
          <p:nvSpPr>
            <p:cNvPr id="55" name="文本框 23">
              <a:extLst>
                <a:ext uri="{FF2B5EF4-FFF2-40B4-BE49-F238E27FC236}">
                  <a16:creationId xmlns:a16="http://schemas.microsoft.com/office/drawing/2014/main" id="{32A90858-F9AB-BCB8-E7B4-E9F75F47D171}"/>
                </a:ext>
              </a:extLst>
            </p:cNvPr>
            <p:cNvSpPr txBox="1"/>
            <p:nvPr/>
          </p:nvSpPr>
          <p:spPr>
            <a:xfrm>
              <a:off x="665958" y="319364"/>
              <a:ext cx="158569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Conclusion</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9B57B09-D165-D27A-9FE5-599D28EBB5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F18A4FC-6B94-2FA2-CC6D-ADB6435AFCB4}"/>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sp>
        <p:nvSpPr>
          <p:cNvPr id="8" name="文字方塊 7">
            <a:extLst>
              <a:ext uri="{FF2B5EF4-FFF2-40B4-BE49-F238E27FC236}">
                <a16:creationId xmlns:a16="http://schemas.microsoft.com/office/drawing/2014/main" id="{F591CE43-D12E-844F-1422-4FB3560F3CA4}"/>
              </a:ext>
            </a:extLst>
          </p:cNvPr>
          <p:cNvSpPr txBox="1"/>
          <p:nvPr/>
        </p:nvSpPr>
        <p:spPr>
          <a:xfrm>
            <a:off x="1051327" y="932034"/>
            <a:ext cx="10349809"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Technical Contributions</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Efficient Resource Sharing</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Low-Latency MDC-Based NTT</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Complete Support Modules with AXI</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Implementation Results:</a:t>
            </a:r>
          </a:p>
          <a:p>
            <a:pPr marL="800100" lvl="1" indent="-342900">
              <a:lnSpc>
                <a:spcPct val="20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FPGA</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On Xilinx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Virtex</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UltraScale</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(xcvu19p),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KeyGen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SignGen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SignVer</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take 90.8K, 151.8K, and 88.4K cycles @147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MHz.</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ASIC</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Synthesized in TSMC 0.18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μm</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design runs at 37 MHz with low-power performance, suitable for embedded or secure systems.</a:t>
            </a:r>
          </a:p>
        </p:txBody>
      </p:sp>
    </p:spTree>
    <p:extLst>
      <p:ext uri="{BB962C8B-B14F-4D97-AF65-F5344CB8AC3E}">
        <p14:creationId xmlns:p14="http://schemas.microsoft.com/office/powerpoint/2010/main" val="25113778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6A18B-EFD2-1555-F647-F8AC8F82EFC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C5DC7A-2F76-EB8B-8855-6E845F8F59F2}"/>
              </a:ext>
            </a:extLst>
          </p:cNvPr>
          <p:cNvGrpSpPr/>
          <p:nvPr/>
        </p:nvGrpSpPr>
        <p:grpSpPr>
          <a:xfrm>
            <a:off x="568443" y="319365"/>
            <a:ext cx="1832543" cy="461665"/>
            <a:chOff x="568442" y="319364"/>
            <a:chExt cx="1832543" cy="461666"/>
          </a:xfrm>
        </p:grpSpPr>
        <p:sp>
          <p:nvSpPr>
            <p:cNvPr id="55" name="文本框 23">
              <a:extLst>
                <a:ext uri="{FF2B5EF4-FFF2-40B4-BE49-F238E27FC236}">
                  <a16:creationId xmlns:a16="http://schemas.microsoft.com/office/drawing/2014/main" id="{7BA6C2CC-7C20-2860-7BED-82D204B2F4AE}"/>
                </a:ext>
              </a:extLst>
            </p:cNvPr>
            <p:cNvSpPr txBox="1"/>
            <p:nvPr/>
          </p:nvSpPr>
          <p:spPr>
            <a:xfrm>
              <a:off x="665958" y="319364"/>
              <a:ext cx="1735027"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Future Work</a:t>
              </a:r>
            </a:p>
          </p:txBody>
        </p:sp>
        <p:sp>
          <p:nvSpPr>
            <p:cNvPr id="56" name="等腰三角形 55">
              <a:extLst>
                <a:ext uri="{FF2B5EF4-FFF2-40B4-BE49-F238E27FC236}">
                  <a16:creationId xmlns:a16="http://schemas.microsoft.com/office/drawing/2014/main" id="{DDBB1CE4-FA2F-02B2-C0D1-D2046E3B1AD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10FF84C-347E-F4DA-1166-E32F70CD551A}"/>
              </a:ext>
            </a:extLst>
          </p:cNvPr>
          <p:cNvSpPr>
            <a:spLocks noGrp="1"/>
          </p:cNvSpPr>
          <p:nvPr>
            <p:ph type="sldNum" sz="quarter" idx="12"/>
          </p:nvPr>
        </p:nvSpPr>
        <p:spPr/>
        <p:txBody>
          <a:bodyPr/>
          <a:lstStyle/>
          <a:p>
            <a:fld id="{565CE74E-AB26-4998-AD42-012C4C1AD076}" type="slidenum">
              <a:rPr lang="zh-CN" altLang="en-US" smtClean="0"/>
              <a:t>76</a:t>
            </a:fld>
            <a:endParaRPr lang="zh-CN" altLang="en-US" dirty="0"/>
          </a:p>
        </p:txBody>
      </p:sp>
      <p:sp>
        <p:nvSpPr>
          <p:cNvPr id="8" name="文字方塊 7">
            <a:extLst>
              <a:ext uri="{FF2B5EF4-FFF2-40B4-BE49-F238E27FC236}">
                <a16:creationId xmlns:a16="http://schemas.microsoft.com/office/drawing/2014/main" id="{D394EC58-CEFA-D04B-017B-5C7DAB6C4EC0}"/>
              </a:ext>
            </a:extLst>
          </p:cNvPr>
          <p:cNvSpPr txBox="1"/>
          <p:nvPr/>
        </p:nvSpPr>
        <p:spPr>
          <a:xfrm>
            <a:off x="937027" y="1027443"/>
            <a:ext cx="10349809"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Support for multiple parameter sets and security levels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Currently focused on ML-DSA-44, the design can be extended to ML-DSA-65/87 with automatic adjustment of data lengths and module configurations for better scalability.</a:t>
            </a:r>
          </a:p>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Power-efficient design strategies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ASIC implementations can adopt clock gating, power gating, and DVFS to reduce idle power and enhance energy efficiency in low-power applications.</a:t>
            </a:r>
          </a:p>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SoC platform integration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accelerator can be integrated into RISC-V or ARM SoCs, enabling hardware/software co-verification and streamlining deployment.</a:t>
            </a:r>
          </a:p>
        </p:txBody>
      </p:sp>
    </p:spTree>
    <p:extLst>
      <p:ext uri="{BB962C8B-B14F-4D97-AF65-F5344CB8AC3E}">
        <p14:creationId xmlns:p14="http://schemas.microsoft.com/office/powerpoint/2010/main" val="5147652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62D52-6240-5513-70BB-A848F8B2918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50A2841-1737-C9C3-E0CF-6CADF7819163}"/>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4E9A6C7B-0815-AF78-FA74-E3690D29CC2E}"/>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BE654A1-A710-D3C2-7F29-6F0A072103C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B3B542C9-3424-9ADD-7E23-C230D5DD4365}"/>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B12D594A-9BF7-5452-83E1-006468172167}"/>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sp>
        <p:nvSpPr>
          <p:cNvPr id="5" name="文字方塊 4">
            <a:extLst>
              <a:ext uri="{FF2B5EF4-FFF2-40B4-BE49-F238E27FC236}">
                <a16:creationId xmlns:a16="http://schemas.microsoft.com/office/drawing/2014/main" id="{C63900ED-95CF-07BA-92C8-A28D6F32A043}"/>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98202A64-F79E-746D-8696-F95B2D7291DE}"/>
              </a:ext>
            </a:extLst>
          </p:cNvPr>
          <p:cNvSpPr txBox="1"/>
          <p:nvPr/>
        </p:nvSpPr>
        <p:spPr>
          <a:xfrm>
            <a:off x="720898" y="971324"/>
            <a:ext cx="10917152" cy="5355312"/>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[1] L. Beckwith, D. T. Nguyen, and K. Gaj, “High-performance hardware implementation of crystals-</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in</a:t>
            </a:r>
            <a:r>
              <a:rPr lang="en-US" altLang="zh-TW" i="1" dirty="0">
                <a:latin typeface="Times New Roman" panose="02020603050405020304" pitchFamily="18" charset="0"/>
                <a:cs typeface="Times New Roman" panose="02020603050405020304" pitchFamily="18" charset="0"/>
              </a:rPr>
              <a:t> 2021 International Conference on Field-Programmable Technology (ICFPT)</a:t>
            </a:r>
            <a:r>
              <a:rPr lang="en-US" altLang="zh-TW" dirty="0">
                <a:latin typeface="Times New Roman" panose="02020603050405020304" pitchFamily="18" charset="0"/>
                <a:cs typeface="Times New Roman" panose="02020603050405020304" pitchFamily="18" charset="0"/>
              </a:rPr>
              <a:t>, 2021, pp. 1–10. </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[2] K. </a:t>
            </a:r>
            <a:r>
              <a:rPr lang="en-US" altLang="zh-TW" dirty="0" err="1">
                <a:latin typeface="Times New Roman" panose="02020603050405020304" pitchFamily="18" charset="0"/>
                <a:cs typeface="Times New Roman" panose="02020603050405020304" pitchFamily="18" charset="0"/>
              </a:rPr>
              <a:t>Boudgoust</a:t>
            </a:r>
            <a:r>
              <a:rPr lang="en-US" altLang="zh-TW" dirty="0">
                <a:latin typeface="Times New Roman" panose="02020603050405020304" pitchFamily="18" charset="0"/>
                <a:cs typeface="Times New Roman" panose="02020603050405020304" pitchFamily="18" charset="0"/>
              </a:rPr>
              <a:t>, C. Jeudy, A. Roux-Langlois, and W. Wen, “On the hardness of module learning with errors with short distributions,” Cryptology </a:t>
            </a:r>
            <a:r>
              <a:rPr lang="en-US" altLang="zh-TW" dirty="0" err="1">
                <a:latin typeface="Times New Roman" panose="02020603050405020304" pitchFamily="18" charset="0"/>
                <a:cs typeface="Times New Roman" panose="02020603050405020304" pitchFamily="18" charset="0"/>
              </a:rPr>
              <a:t>ePrint</a:t>
            </a:r>
            <a:r>
              <a:rPr lang="en-US" altLang="zh-TW" dirty="0">
                <a:latin typeface="Times New Roman" panose="02020603050405020304" pitchFamily="18" charset="0"/>
                <a:cs typeface="Times New Roman" panose="02020603050405020304" pitchFamily="18" charset="0"/>
              </a:rPr>
              <a:t> Archive, Paper 2022/472, 2022. [Online]. Available: </a:t>
            </a:r>
            <a:r>
              <a:rPr lang="en-US" altLang="zh-TW" dirty="0">
                <a:latin typeface="Times New Roman" panose="02020603050405020304" pitchFamily="18" charset="0"/>
                <a:cs typeface="Times New Roman" panose="02020603050405020304" pitchFamily="18" charset="0"/>
                <a:hlinkClick r:id="rId3"/>
              </a:rPr>
              <a:t>https://eprint.iacr.org/2022/472</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[3] F. Hirner, A. C. Mert, and S. S. Roy, “Proteus: A pipelined </a:t>
            </a:r>
            <a:r>
              <a:rPr lang="en-US" altLang="zh-TW" dirty="0" err="1">
                <a:latin typeface="Times New Roman" panose="02020603050405020304" pitchFamily="18" charset="0"/>
                <a:cs typeface="Times New Roman" panose="02020603050405020304" pitchFamily="18" charset="0"/>
              </a:rPr>
              <a:t>ntt</a:t>
            </a:r>
            <a:r>
              <a:rPr lang="en-US" altLang="zh-TW" dirty="0">
                <a:latin typeface="Times New Roman" panose="02020603050405020304" pitchFamily="18" charset="0"/>
                <a:cs typeface="Times New Roman" panose="02020603050405020304" pitchFamily="18" charset="0"/>
              </a:rPr>
              <a:t> architecture generator,” </a:t>
            </a:r>
            <a:r>
              <a:rPr lang="en-US" altLang="zh-TW" i="1" dirty="0">
                <a:latin typeface="Times New Roman" panose="02020603050405020304" pitchFamily="18" charset="0"/>
                <a:cs typeface="Times New Roman" panose="02020603050405020304" pitchFamily="18" charset="0"/>
              </a:rPr>
              <a:t>IEEE Transactions on Very Large Scale Integration (VLSI) Systems</a:t>
            </a:r>
            <a:r>
              <a:rPr lang="en-US" altLang="zh-TW" dirty="0">
                <a:latin typeface="Times New Roman" panose="02020603050405020304" pitchFamily="18" charset="0"/>
                <a:cs typeface="Times New Roman" panose="02020603050405020304" pitchFamily="18" charset="0"/>
              </a:rPr>
              <a:t>, vol. 32, no. 7, pp. 1228–1238, 2024.</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[4] Z. Koo, J.-S. No, and Y.-S. Kim, “Reduction from module-sis to ring-sis under norm constraint of ring-sis,”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8, pp. 140 998–141 006, 2020. [Online]. Available: </a:t>
            </a:r>
            <a:r>
              <a:rPr lang="en-US" altLang="zh-TW" dirty="0">
                <a:latin typeface="Times New Roman" panose="02020603050405020304" pitchFamily="18" charset="0"/>
                <a:cs typeface="Times New Roman" panose="02020603050405020304" pitchFamily="18" charset="0"/>
                <a:hlinkClick r:id="rId4"/>
              </a:rPr>
              <a:t>https://doi.org/10.1109/ACCESS.2020.3011146</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[5] A. Ltd., AMBA AXI and ACE Protocol Specification, 2011, version 2.0. [Online]. Available: </a:t>
            </a:r>
            <a:r>
              <a:rPr lang="en-US" altLang="zh-TW" dirty="0">
                <a:latin typeface="Times New Roman" panose="02020603050405020304" pitchFamily="18" charset="0"/>
                <a:cs typeface="Times New Roman" panose="02020603050405020304" pitchFamily="18" charset="0"/>
                <a:hlinkClick r:id="rId5"/>
              </a:rPr>
              <a:t>https://developer.arm.com/documentation/ihi0022/latest</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[6] K. Raj, P. Ravi, T. K. Chia, and A. Chattopadhyay, “Improved ML-DSA hardware implementation with first order masking countermeasure,” Cryptology </a:t>
            </a:r>
            <a:r>
              <a:rPr lang="en-US" altLang="zh-TW" dirty="0" err="1">
                <a:latin typeface="Times New Roman" panose="02020603050405020304" pitchFamily="18" charset="0"/>
                <a:cs typeface="Times New Roman" panose="02020603050405020304" pitchFamily="18" charset="0"/>
              </a:rPr>
              <a:t>ePrint</a:t>
            </a:r>
            <a:r>
              <a:rPr lang="en-US" altLang="zh-TW" dirty="0">
                <a:latin typeface="Times New Roman" panose="02020603050405020304" pitchFamily="18" charset="0"/>
                <a:cs typeface="Times New Roman" panose="02020603050405020304" pitchFamily="18" charset="0"/>
              </a:rPr>
              <a:t> Archive, Paper 2024/1817, 2024. [Online]. Available: https://eprint.iacr.org/2024/1817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95733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C448F-BA44-6635-C622-9B50D43F98E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EE7D0FE-ACE3-CB92-F3E0-4F06EE172ED5}"/>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3354C7EE-6E73-1571-1262-CCB3FB797B8C}"/>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7ADD8F1-FD02-C0EE-976D-BFD995999AD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351EB166-A45C-5085-3A57-A147C45B7E76}"/>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AE36756D-6785-17D0-AF00-D5E75409694B}"/>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sp>
        <p:nvSpPr>
          <p:cNvPr id="5" name="文字方塊 4">
            <a:extLst>
              <a:ext uri="{FF2B5EF4-FFF2-40B4-BE49-F238E27FC236}">
                <a16:creationId xmlns:a16="http://schemas.microsoft.com/office/drawing/2014/main" id="{4B01C24A-915B-35D6-9EBC-128E06C4C098}"/>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7B741338-68B1-7B4E-CDC2-375C8D6CBE93}"/>
              </a:ext>
            </a:extLst>
          </p:cNvPr>
          <p:cNvSpPr txBox="1"/>
          <p:nvPr/>
        </p:nvSpPr>
        <p:spPr>
          <a:xfrm>
            <a:off x="720898" y="971324"/>
            <a:ext cx="10917152" cy="5355312"/>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[7] V. </a:t>
            </a:r>
            <a:r>
              <a:rPr lang="en-US" altLang="zh-TW" dirty="0" err="1">
                <a:latin typeface="Times New Roman" panose="02020603050405020304" pitchFamily="18" charset="0"/>
                <a:cs typeface="Times New Roman" panose="02020603050405020304" pitchFamily="18" charset="0"/>
              </a:rPr>
              <a:t>Lyubashevsky</a:t>
            </a:r>
            <a:r>
              <a:rPr lang="en-US" altLang="zh-TW" dirty="0">
                <a:latin typeface="Times New Roman" panose="02020603050405020304" pitchFamily="18" charset="0"/>
                <a:cs typeface="Times New Roman" panose="02020603050405020304" pitchFamily="18" charset="0"/>
              </a:rPr>
              <a:t>, “Fiat-</a:t>
            </a:r>
            <a:r>
              <a:rPr lang="en-US" altLang="zh-TW" dirty="0" err="1">
                <a:latin typeface="Times New Roman" panose="02020603050405020304" pitchFamily="18" charset="0"/>
                <a:cs typeface="Times New Roman" panose="02020603050405020304" pitchFamily="18" charset="0"/>
              </a:rPr>
              <a:t>shamir</a:t>
            </a:r>
            <a:r>
              <a:rPr lang="en-US" altLang="zh-TW" dirty="0">
                <a:latin typeface="Times New Roman" panose="02020603050405020304" pitchFamily="18" charset="0"/>
                <a:cs typeface="Times New Roman" panose="02020603050405020304" pitchFamily="18" charset="0"/>
              </a:rPr>
              <a:t> with aborts: Applications to lattice and factoring-based signatures,” in </a:t>
            </a:r>
            <a:r>
              <a:rPr lang="en-US" altLang="zh-TW" i="1" dirty="0">
                <a:latin typeface="Times New Roman" panose="02020603050405020304" pitchFamily="18" charset="0"/>
                <a:cs typeface="Times New Roman" panose="02020603050405020304" pitchFamily="18" charset="0"/>
              </a:rPr>
              <a:t>Advances in Cryptology - ASIACRYPT 2009, 15th International Conference on the Theory and Application of Cryptology and Information Security, Tokyo, Japan, December 6-10, 2009. Proceedings</a:t>
            </a:r>
            <a:r>
              <a:rPr lang="en-US" altLang="zh-TW" dirty="0">
                <a:latin typeface="Times New Roman" panose="02020603050405020304" pitchFamily="18" charset="0"/>
                <a:cs typeface="Times New Roman" panose="02020603050405020304" pitchFamily="18" charset="0"/>
              </a:rPr>
              <a:t>, ser. Lecture Notes in Computer Science, vol. 5912. Springer, 2009, pp. 598–616. [Online]. Available: </a:t>
            </a:r>
            <a:r>
              <a:rPr lang="en-US" altLang="zh-TW" dirty="0">
                <a:latin typeface="Times New Roman" panose="02020603050405020304" pitchFamily="18" charset="0"/>
                <a:cs typeface="Times New Roman" panose="02020603050405020304" pitchFamily="18" charset="0"/>
                <a:hlinkClick r:id="rId3"/>
              </a:rPr>
              <a:t>https://www.iacr.org/archive/asiacrypt2009/59120596/59120596.pdf</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[8] N. I. of Standards and T. (NIST), “</a:t>
            </a:r>
            <a:r>
              <a:rPr lang="en-US" altLang="zh-TW" dirty="0" err="1">
                <a:latin typeface="Times New Roman" panose="02020603050405020304" pitchFamily="18" charset="0"/>
                <a:cs typeface="Times New Roman" panose="02020603050405020304" pitchFamily="18" charset="0"/>
              </a:rPr>
              <a:t>Fips</a:t>
            </a:r>
            <a:r>
              <a:rPr lang="en-US" altLang="zh-TW" dirty="0">
                <a:latin typeface="Times New Roman" panose="02020603050405020304" pitchFamily="18" charset="0"/>
                <a:cs typeface="Times New Roman" panose="02020603050405020304" pitchFamily="18" charset="0"/>
              </a:rPr>
              <a:t> pub 202: Sha-3 standard: Permutation-based</a:t>
            </a:r>
          </a:p>
          <a:p>
            <a:r>
              <a:rPr lang="en-US" altLang="zh-TW" dirty="0">
                <a:latin typeface="Times New Roman" panose="02020603050405020304" pitchFamily="18" charset="0"/>
                <a:cs typeface="Times New Roman" panose="02020603050405020304" pitchFamily="18" charset="0"/>
              </a:rPr>
              <a:t>hash and extendable-output functions,” https://doi.org/10.6028/NIST.FIPS.202, August 2015, federal Information Processing Standards Publication.</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[9] ——, “</a:t>
            </a:r>
            <a:r>
              <a:rPr lang="en-US" altLang="zh-TW" dirty="0" err="1">
                <a:latin typeface="Times New Roman" panose="02020603050405020304" pitchFamily="18" charset="0"/>
                <a:cs typeface="Times New Roman" panose="02020603050405020304" pitchFamily="18" charset="0"/>
              </a:rPr>
              <a:t>Fips</a:t>
            </a:r>
            <a:r>
              <a:rPr lang="en-US" altLang="zh-TW" dirty="0">
                <a:latin typeface="Times New Roman" panose="02020603050405020304" pitchFamily="18" charset="0"/>
                <a:cs typeface="Times New Roman" panose="02020603050405020304" pitchFamily="18" charset="0"/>
              </a:rPr>
              <a:t> pub 204: Module-lattice-based digital signature standard,” https://doi.org/</a:t>
            </a:r>
          </a:p>
          <a:p>
            <a:r>
              <a:rPr lang="en-US" altLang="zh-TW" dirty="0">
                <a:latin typeface="Times New Roman" panose="02020603050405020304" pitchFamily="18" charset="0"/>
                <a:cs typeface="Times New Roman" panose="02020603050405020304" pitchFamily="18" charset="0"/>
              </a:rPr>
              <a:t>10.6028/NIST.FIPS.204, August 2024, federal Information Processing Standards Publication.</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[10]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I. </a:t>
            </a:r>
            <a:r>
              <a:rPr lang="en-US" altLang="zh-TW" dirty="0" err="1">
                <a:latin typeface="Times New Roman" panose="02020603050405020304" pitchFamily="18" charset="0"/>
                <a:cs typeface="Times New Roman" panose="02020603050405020304" pitchFamily="18" charset="0"/>
              </a:rPr>
              <a:t>Syafalni</a:t>
            </a:r>
            <a:r>
              <a:rPr lang="en-US" altLang="zh-TW" dirty="0">
                <a:latin typeface="Times New Roman" panose="02020603050405020304" pitchFamily="18" charset="0"/>
                <a:cs typeface="Times New Roman" panose="02020603050405020304" pitchFamily="18" charset="0"/>
              </a:rPr>
              <a:t>, R. Mareta, I. </a:t>
            </a:r>
            <a:r>
              <a:rPr lang="en-US" altLang="zh-TW" dirty="0" err="1">
                <a:latin typeface="Times New Roman" panose="02020603050405020304" pitchFamily="18" charset="0"/>
                <a:cs typeface="Times New Roman" panose="02020603050405020304" pitchFamily="18" charset="0"/>
              </a:rPr>
              <a:t>Anshori</a:t>
            </a:r>
            <a:r>
              <a:rPr lang="en-US" altLang="zh-TW" dirty="0">
                <a:latin typeface="Times New Roman" panose="02020603050405020304" pitchFamily="18" charset="0"/>
                <a:cs typeface="Times New Roman" panose="02020603050405020304" pitchFamily="18" charset="0"/>
              </a:rPr>
              <a:t>, W. </a:t>
            </a:r>
            <a:r>
              <a:rPr lang="en-US" altLang="zh-TW" dirty="0" err="1">
                <a:latin typeface="Times New Roman" panose="02020603050405020304" pitchFamily="18" charset="0"/>
                <a:cs typeface="Times New Roman" panose="02020603050405020304" pitchFamily="18" charset="0"/>
              </a:rPr>
              <a:t>Shalannanda</a:t>
            </a:r>
            <a:r>
              <a:rPr lang="en-US" altLang="zh-TW" dirty="0">
                <a:latin typeface="Times New Roman" panose="02020603050405020304" pitchFamily="18" charset="0"/>
                <a:cs typeface="Times New Roman" panose="02020603050405020304" pitchFamily="18" charset="0"/>
              </a:rPr>
              <a:t>, and A. Barra, “Conceptual review on number theoretic transform and comprehensive review on its implementations,”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11, pp. 70 288–70 316, 2023.</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[11] Q. D. Truong, P. N. Duong, and H. Lee, “Efficient low-latency hardware architecture for module-lattice-based digital signature standard,”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12, pp. 32 395– 32 407, 2024.</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0667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Times New Roman" panose="02020603050405020304" pitchFamily="18" charset="0"/>
                <a:ea typeface="微軟正黑體" panose="020B0604030504040204" pitchFamily="34" charset="-120"/>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latin typeface="Times New Roman" panose="02020603050405020304" pitchFamily="18" charset="0"/>
                <a:ea typeface="微軟正黑體" panose="020B0604030504040204" pitchFamily="34" charset="-120"/>
              </a:rPr>
              <a:t>8</a:t>
            </a:fld>
            <a:endParaRPr lang="zh-CN" altLang="en-US" dirty="0">
              <a:latin typeface="Times New Roman" panose="02020603050405020304" pitchFamily="18" charset="0"/>
              <a:ea typeface="微軟正黑體" panose="020B0604030504040204" pitchFamily="34" charset="-120"/>
            </a:endParaRPr>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81</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2D3D5FA-7884-6533-3DAE-F4B6CE26D92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876593-F39D-65E2-60FC-0B10446996C1}"/>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91100329-A156-F591-2E5C-D8103788B6D5}"/>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Performance Analysis</a:t>
              </a:r>
            </a:p>
          </p:txBody>
        </p:sp>
        <p:sp>
          <p:nvSpPr>
            <p:cNvPr id="56" name="等腰三角形 55">
              <a:extLst>
                <a:ext uri="{FF2B5EF4-FFF2-40B4-BE49-F238E27FC236}">
                  <a16:creationId xmlns:a16="http://schemas.microsoft.com/office/drawing/2014/main" id="{D031F5D6-E885-F3F4-2F88-1F7FC9E21EF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D155745-783F-D88B-548C-DDDEDD938B60}"/>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sp>
        <p:nvSpPr>
          <p:cNvPr id="5" name="矩形 4">
            <a:extLst>
              <a:ext uri="{FF2B5EF4-FFF2-40B4-BE49-F238E27FC236}">
                <a16:creationId xmlns:a16="http://schemas.microsoft.com/office/drawing/2014/main" id="{1229ED93-1E78-2ED9-C419-AD9DC32FE382}"/>
              </a:ext>
            </a:extLst>
          </p:cNvPr>
          <p:cNvSpPr/>
          <p:nvPr/>
        </p:nvSpPr>
        <p:spPr>
          <a:xfrm>
            <a:off x="6493565" y="655254"/>
            <a:ext cx="3860352" cy="1884618"/>
          </a:xfrm>
          <a:prstGeom prst="rect">
            <a:avLst/>
          </a:prstGeom>
        </p:spPr>
        <p:txBody>
          <a:bodyPr wrap="none">
            <a:spAutoFit/>
          </a:bodyPr>
          <a:lstStyle/>
          <a:p>
            <a:pPr>
              <a:lnSpc>
                <a:spcPct val="150000"/>
              </a:lnSpc>
            </a:pPr>
            <a:r>
              <a:rPr lang="en-US" altLang="zh-TW" sz="2000" dirty="0">
                <a:latin typeface="Times New Roman" panose="02020603050405020304" pitchFamily="18" charset="0"/>
                <a:cs typeface="Times New Roman" panose="02020603050405020304" pitchFamily="18" charset="0"/>
              </a:rPr>
              <a:t>m</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key length of elliptic curve</a:t>
            </a:r>
          </a:p>
          <a:p>
            <a:pPr>
              <a:lnSpc>
                <a:spcPct val="150000"/>
              </a:lnSpc>
            </a:pPr>
            <a:r>
              <a:rPr lang="en-US" altLang="zh-TW" sz="2000" dirty="0">
                <a:latin typeface="Times New Roman" panose="02020603050405020304" pitchFamily="18" charset="0"/>
                <a:cs typeface="Times New Roman" panose="02020603050405020304" pitchFamily="18" charset="0"/>
              </a:rPr>
              <a:t>d</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number of processing data</a:t>
            </a:r>
          </a:p>
          <a:p>
            <a:pPr>
              <a:lnSpc>
                <a:spcPct val="150000"/>
              </a:lnSpc>
            </a:pPr>
            <a:r>
              <a:rPr lang="en-US" altLang="zh-TW" sz="2000" dirty="0">
                <a:latin typeface="Times New Roman" panose="02020603050405020304" pitchFamily="18" charset="0"/>
                <a:cs typeface="Times New Roman" panose="02020603050405020304" pitchFamily="18" charset="0"/>
              </a:rPr>
              <a:t>f</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The working frequency</a:t>
            </a:r>
          </a:p>
          <a:p>
            <a:pPr>
              <a:lnSpc>
                <a:spcPct val="150000"/>
              </a:lnSpc>
            </a:pPr>
            <a:r>
              <a:rPr lang="en-US" altLang="zh-TW" sz="2000" dirty="0">
                <a:latin typeface="Times New Roman" panose="02020603050405020304" pitchFamily="18" charset="0"/>
                <a:cs typeface="Times New Roman" panose="02020603050405020304" pitchFamily="18" charset="0"/>
              </a:rPr>
              <a:t>Nc</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number of cycles</a:t>
            </a:r>
          </a:p>
        </p:txBody>
      </p:sp>
      <p:graphicFrame>
        <p:nvGraphicFramePr>
          <p:cNvPr id="6" name="表格 5">
            <a:extLst>
              <a:ext uri="{FF2B5EF4-FFF2-40B4-BE49-F238E27FC236}">
                <a16:creationId xmlns:a16="http://schemas.microsoft.com/office/drawing/2014/main" id="{374C9D3B-4172-1A18-0129-DB3934725ED4}"/>
              </a:ext>
            </a:extLst>
          </p:cNvPr>
          <p:cNvGraphicFramePr>
            <a:graphicFrameLocks noGrp="1"/>
          </p:cNvGraphicFramePr>
          <p:nvPr/>
        </p:nvGraphicFramePr>
        <p:xfrm>
          <a:off x="506194" y="2774079"/>
          <a:ext cx="11179612" cy="3428667"/>
        </p:xfrm>
        <a:graphic>
          <a:graphicData uri="http://schemas.openxmlformats.org/drawingml/2006/table">
            <a:tbl>
              <a:tblPr firstRow="1" bandRow="1">
                <a:tableStyleId>{5C22544A-7EE6-4342-B048-85BDC9FD1C3A}</a:tableStyleId>
              </a:tblPr>
              <a:tblGrid>
                <a:gridCol w="985604">
                  <a:extLst>
                    <a:ext uri="{9D8B030D-6E8A-4147-A177-3AD203B41FA5}">
                      <a16:colId xmlns:a16="http://schemas.microsoft.com/office/drawing/2014/main" val="2950784667"/>
                    </a:ext>
                  </a:extLst>
                </a:gridCol>
                <a:gridCol w="985604">
                  <a:extLst>
                    <a:ext uri="{9D8B030D-6E8A-4147-A177-3AD203B41FA5}">
                      <a16:colId xmlns:a16="http://schemas.microsoft.com/office/drawing/2014/main" val="1612149237"/>
                    </a:ext>
                  </a:extLst>
                </a:gridCol>
                <a:gridCol w="767367">
                  <a:extLst>
                    <a:ext uri="{9D8B030D-6E8A-4147-A177-3AD203B41FA5}">
                      <a16:colId xmlns:a16="http://schemas.microsoft.com/office/drawing/2014/main" val="3282308950"/>
                    </a:ext>
                  </a:extLst>
                </a:gridCol>
                <a:gridCol w="767367">
                  <a:extLst>
                    <a:ext uri="{9D8B030D-6E8A-4147-A177-3AD203B41FA5}">
                      <a16:colId xmlns:a16="http://schemas.microsoft.com/office/drawing/2014/main" val="4257349852"/>
                    </a:ext>
                  </a:extLst>
                </a:gridCol>
                <a:gridCol w="767367">
                  <a:extLst>
                    <a:ext uri="{9D8B030D-6E8A-4147-A177-3AD203B41FA5}">
                      <a16:colId xmlns:a16="http://schemas.microsoft.com/office/drawing/2014/main" val="3958332353"/>
                    </a:ext>
                  </a:extLst>
                </a:gridCol>
                <a:gridCol w="767367">
                  <a:extLst>
                    <a:ext uri="{9D8B030D-6E8A-4147-A177-3AD203B41FA5}">
                      <a16:colId xmlns:a16="http://schemas.microsoft.com/office/drawing/2014/main" val="1561417565"/>
                    </a:ext>
                  </a:extLst>
                </a:gridCol>
                <a:gridCol w="767367">
                  <a:extLst>
                    <a:ext uri="{9D8B030D-6E8A-4147-A177-3AD203B41FA5}">
                      <a16:colId xmlns:a16="http://schemas.microsoft.com/office/drawing/2014/main" val="790030589"/>
                    </a:ext>
                  </a:extLst>
                </a:gridCol>
                <a:gridCol w="767367">
                  <a:extLst>
                    <a:ext uri="{9D8B030D-6E8A-4147-A177-3AD203B41FA5}">
                      <a16:colId xmlns:a16="http://schemas.microsoft.com/office/drawing/2014/main" val="1604541150"/>
                    </a:ext>
                  </a:extLst>
                </a:gridCol>
                <a:gridCol w="767367">
                  <a:extLst>
                    <a:ext uri="{9D8B030D-6E8A-4147-A177-3AD203B41FA5}">
                      <a16:colId xmlns:a16="http://schemas.microsoft.com/office/drawing/2014/main" val="3372374766"/>
                    </a:ext>
                  </a:extLst>
                </a:gridCol>
                <a:gridCol w="767367">
                  <a:extLst>
                    <a:ext uri="{9D8B030D-6E8A-4147-A177-3AD203B41FA5}">
                      <a16:colId xmlns:a16="http://schemas.microsoft.com/office/drawing/2014/main" val="65223685"/>
                    </a:ext>
                  </a:extLst>
                </a:gridCol>
                <a:gridCol w="767367">
                  <a:extLst>
                    <a:ext uri="{9D8B030D-6E8A-4147-A177-3AD203B41FA5}">
                      <a16:colId xmlns:a16="http://schemas.microsoft.com/office/drawing/2014/main" val="384341049"/>
                    </a:ext>
                  </a:extLst>
                </a:gridCol>
                <a:gridCol w="767367">
                  <a:extLst>
                    <a:ext uri="{9D8B030D-6E8A-4147-A177-3AD203B41FA5}">
                      <a16:colId xmlns:a16="http://schemas.microsoft.com/office/drawing/2014/main" val="119502634"/>
                    </a:ext>
                  </a:extLst>
                </a:gridCol>
                <a:gridCol w="767367">
                  <a:extLst>
                    <a:ext uri="{9D8B030D-6E8A-4147-A177-3AD203B41FA5}">
                      <a16:colId xmlns:a16="http://schemas.microsoft.com/office/drawing/2014/main" val="2001878331"/>
                    </a:ext>
                  </a:extLst>
                </a:gridCol>
                <a:gridCol w="767367">
                  <a:extLst>
                    <a:ext uri="{9D8B030D-6E8A-4147-A177-3AD203B41FA5}">
                      <a16:colId xmlns:a16="http://schemas.microsoft.com/office/drawing/2014/main" val="1089719638"/>
                    </a:ext>
                  </a:extLst>
                </a:gridCol>
              </a:tblGrid>
              <a:tr h="380963">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Device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Registers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Freq.</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0963">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715589163"/>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27778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11443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latin typeface="Times New Roman" panose="02020603050405020304" pitchFamily="18" charset="0"/>
                          <a:cs typeface="Times New Roman" panose="02020603050405020304" pitchFamily="18" charset="0"/>
                        </a:rPr>
                        <a:t>77</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22321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Aikata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Zus</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23277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9798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14594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31662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15423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8550032"/>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27433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10681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18761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19423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19687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8430343"/>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Zynq-7k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18558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7342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7757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7675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4021794"/>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Zhao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29998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10366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8361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7926197"/>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Beckwith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53907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28435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10945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125025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Truong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49753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23477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9416286"/>
                  </a:ext>
                </a:extLst>
              </a:tr>
            </a:tbl>
          </a:graphicData>
        </a:graphic>
      </p:graphicFrame>
      <p:pic>
        <p:nvPicPr>
          <p:cNvPr id="7" name="圖片 6">
            <a:extLst>
              <a:ext uri="{FF2B5EF4-FFF2-40B4-BE49-F238E27FC236}">
                <a16:creationId xmlns:a16="http://schemas.microsoft.com/office/drawing/2014/main" id="{F7D0188F-ACF2-1B42-EEA5-0C996E8D1E72}"/>
              </a:ext>
            </a:extLst>
          </p:cNvPr>
          <p:cNvPicPr>
            <a:picLocks noChangeAspect="1"/>
          </p:cNvPicPr>
          <p:nvPr/>
        </p:nvPicPr>
        <p:blipFill>
          <a:blip r:embed="rId3"/>
          <a:srcRect t="4749"/>
          <a:stretch>
            <a:fillRect/>
          </a:stretch>
        </p:blipFill>
        <p:spPr>
          <a:xfrm>
            <a:off x="10820400" y="781030"/>
            <a:ext cx="4954403" cy="1758842"/>
          </a:xfrm>
          <a:prstGeom prst="rect">
            <a:avLst/>
          </a:prstGeom>
        </p:spPr>
      </p:pic>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9A277C8E-D516-F655-630A-5A240CBA0C84}"/>
                  </a:ext>
                </a:extLst>
              </p:cNvPr>
              <p:cNvSpPr txBox="1"/>
              <p:nvPr/>
            </p:nvSpPr>
            <p:spPr>
              <a:xfrm>
                <a:off x="959191" y="1474182"/>
                <a:ext cx="3227743" cy="717119"/>
              </a:xfrm>
              <a:prstGeom prst="rect">
                <a:avLst/>
              </a:prstGeom>
              <a:noFill/>
            </p:spPr>
            <p:txBody>
              <a:bodyPr wrap="none" rtlCol="0">
                <a:spAutoFit/>
              </a:bodyPr>
              <a:lstStyle/>
              <a:p>
                <a:r>
                  <a:rPr lang="en-US" altLang="zh-TW" sz="2800" dirty="0">
                    <a:latin typeface="Times New Roman" panose="02020603050405020304" pitchFamily="18" charset="0"/>
                    <a:cs typeface="Times New Roman" panose="02020603050405020304" pitchFamily="18" charset="0"/>
                  </a:rPr>
                  <a:t>Throughput = </a:t>
                </a:r>
                <a14:m>
                  <m:oMath xmlns:m="http://schemas.openxmlformats.org/officeDocument/2006/math">
                    <m:f>
                      <m:fPr>
                        <m:ctrlPr>
                          <a:rPr lang="en-US" altLang="zh-TW" sz="2800" i="1" smtClean="0">
                            <a:latin typeface="Cambria Math" panose="02040503050406030204" pitchFamily="18" charset="0"/>
                            <a:cs typeface="Times New Roman" panose="02020603050405020304" pitchFamily="18" charset="0"/>
                          </a:rPr>
                        </m:ctrlPr>
                      </m:fPr>
                      <m:num>
                        <m:r>
                          <a:rPr lang="en-US" altLang="zh-TW" sz="2800" b="0" i="1" smtClean="0">
                            <a:latin typeface="Cambria Math" panose="02040503050406030204" pitchFamily="18" charset="0"/>
                            <a:cs typeface="Times New Roman" panose="02020603050405020304" pitchFamily="18" charset="0"/>
                          </a:rPr>
                          <m:t>𝑚</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𝑑</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𝑓</m:t>
                        </m:r>
                      </m:num>
                      <m:den>
                        <m:r>
                          <a:rPr lang="en-US" altLang="zh-TW" sz="2800" b="0" i="1" smtClean="0">
                            <a:latin typeface="Cambria Math" panose="02040503050406030204" pitchFamily="18" charset="0"/>
                            <a:cs typeface="Times New Roman" panose="02020603050405020304" pitchFamily="18" charset="0"/>
                          </a:rPr>
                          <m:t>𝑁𝑐</m:t>
                        </m:r>
                      </m:den>
                    </m:f>
                  </m:oMath>
                </a14:m>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DBC8A42C-0AFA-DC25-704C-B7EA09D7C639}"/>
                  </a:ext>
                </a:extLst>
              </p:cNvPr>
              <p:cNvSpPr txBox="1">
                <a:spLocks noRot="1" noChangeAspect="1" noMove="1" noResize="1" noEditPoints="1" noAdjustHandles="1" noChangeArrowheads="1" noChangeShapeType="1" noTextEdit="1"/>
              </p:cNvSpPr>
              <p:nvPr/>
            </p:nvSpPr>
            <p:spPr>
              <a:xfrm>
                <a:off x="959191" y="1474182"/>
                <a:ext cx="3227743" cy="717119"/>
              </a:xfrm>
              <a:prstGeom prst="rect">
                <a:avLst/>
              </a:prstGeom>
              <a:blipFill>
                <a:blip r:embed="rId4"/>
                <a:stretch>
                  <a:fillRect l="-3774" b="-10256"/>
                </a:stretch>
              </a:blipFill>
            </p:spPr>
            <p:txBody>
              <a:bodyPr/>
              <a:lstStyle/>
              <a:p>
                <a:r>
                  <a:rPr lang="zh-TW" altLang="en-US">
                    <a:noFill/>
                  </a:rPr>
                  <a:t> </a:t>
                </a:r>
              </a:p>
            </p:txBody>
          </p:sp>
        </mc:Fallback>
      </mc:AlternateContent>
      <p:graphicFrame>
        <p:nvGraphicFramePr>
          <p:cNvPr id="3" name="表格 2">
            <a:extLst>
              <a:ext uri="{FF2B5EF4-FFF2-40B4-BE49-F238E27FC236}">
                <a16:creationId xmlns:a16="http://schemas.microsoft.com/office/drawing/2014/main" id="{7A0C3CF1-8A15-D1FA-582A-37C4F8E92EE2}"/>
              </a:ext>
            </a:extLst>
          </p:cNvPr>
          <p:cNvGraphicFramePr>
            <a:graphicFrameLocks noGrp="1"/>
          </p:cNvGraphicFramePr>
          <p:nvPr/>
        </p:nvGraphicFramePr>
        <p:xfrm>
          <a:off x="13460896" y="2774079"/>
          <a:ext cx="2086738" cy="3626824"/>
        </p:xfrm>
        <a:graphic>
          <a:graphicData uri="http://schemas.openxmlformats.org/drawingml/2006/table">
            <a:tbl>
              <a:tblPr firstRow="1" bandRow="1">
                <a:tableStyleId>{5C22544A-7EE6-4342-B048-85BDC9FD1C3A}</a:tableStyleId>
              </a:tblPr>
              <a:tblGrid>
                <a:gridCol w="1043369">
                  <a:extLst>
                    <a:ext uri="{9D8B030D-6E8A-4147-A177-3AD203B41FA5}">
                      <a16:colId xmlns:a16="http://schemas.microsoft.com/office/drawing/2014/main" val="1712013239"/>
                    </a:ext>
                  </a:extLst>
                </a:gridCol>
                <a:gridCol w="1043369">
                  <a:extLst>
                    <a:ext uri="{9D8B030D-6E8A-4147-A177-3AD203B41FA5}">
                      <a16:colId xmlns:a16="http://schemas.microsoft.com/office/drawing/2014/main" val="2174807368"/>
                    </a:ext>
                  </a:extLst>
                </a:gridCol>
              </a:tblGrid>
              <a:tr h="380963">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Throughput (Mbps)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625460922"/>
                  </a:ext>
                </a:extLst>
              </a:tr>
              <a:tr h="38096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Worst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Average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26459319"/>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a:latin typeface="Times New Roman" panose="02020603050405020304" pitchFamily="18" charset="0"/>
                          <a:cs typeface="Times New Roman" panose="02020603050405020304" pitchFamily="18" charset="0"/>
                        </a:rPr>
                        <a:t>1.031</a:t>
                      </a: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1.031</a:t>
                      </a: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717084"/>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6273592"/>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7524800"/>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369748"/>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2490195"/>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3887027"/>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2142080"/>
                  </a:ext>
                </a:extLst>
              </a:tr>
            </a:tbl>
          </a:graphicData>
        </a:graphic>
      </p:graphicFrame>
    </p:spTree>
    <p:extLst>
      <p:ext uri="{BB962C8B-B14F-4D97-AF65-F5344CB8AC3E}">
        <p14:creationId xmlns:p14="http://schemas.microsoft.com/office/powerpoint/2010/main" val="685820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55039</TotalTime>
  <Words>8378</Words>
  <Application>Microsoft Office PowerPoint</Application>
  <PresentationFormat>寬螢幕</PresentationFormat>
  <Paragraphs>5921</Paragraphs>
  <Slides>83</Slides>
  <Notes>83</Notes>
  <HiddenSlides>4</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83</vt:i4>
      </vt:variant>
    </vt:vector>
  </HeadingPairs>
  <TitlesOfParts>
    <vt:vector size="95" baseType="lpstr">
      <vt:lpstr>-apple-system</vt:lpstr>
      <vt:lpstr>微软雅黑</vt:lpstr>
      <vt:lpstr>汉仪丫丫体简</vt:lpstr>
      <vt:lpstr>微軟正黑體</vt:lpstr>
      <vt:lpstr>Arial</vt:lpstr>
      <vt:lpstr>Calibri</vt:lpstr>
      <vt:lpstr>Cambria Math</vt:lpstr>
      <vt:lpstr>Open Sans</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458</cp:revision>
  <dcterms:created xsi:type="dcterms:W3CDTF">2015-05-05T08:02:14Z</dcterms:created>
  <dcterms:modified xsi:type="dcterms:W3CDTF">2025-06-15T11:34:48Z</dcterms:modified>
</cp:coreProperties>
</file>